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10287000" cx="18288000"/>
  <p:notesSz cx="6858000" cy="9144000"/>
  <p:embeddedFontLst>
    <p:embeddedFont>
      <p:font typeface="Hanuman"/>
      <p:regular r:id="rId54"/>
      <p:bold r:id="rId55"/>
    </p:embeddedFont>
    <p:embeddedFont>
      <p:font typeface="Pacifico"/>
      <p:regular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57" roundtripDataSignature="AMtx7mhIg/rZ2gEAaBF8fu9dfPEI33wW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ADAB49F-67C9-40DF-85FA-25C064EB174B}">
  <a:tblStyle styleId="{BADAB49F-67C9-40DF-85FA-25C064EB174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Hanuman-bold.fntdata"/><Relationship Id="rId10" Type="http://schemas.openxmlformats.org/officeDocument/2006/relationships/slide" Target="slides/slide4.xml"/><Relationship Id="rId54" Type="http://schemas.openxmlformats.org/officeDocument/2006/relationships/font" Target="fonts/Hanuman-regular.fntdata"/><Relationship Id="rId13" Type="http://schemas.openxmlformats.org/officeDocument/2006/relationships/slide" Target="slides/slide7.xml"/><Relationship Id="rId57" Type="http://customschemas.google.com/relationships/presentationmetadata" Target="metadata"/><Relationship Id="rId12" Type="http://schemas.openxmlformats.org/officeDocument/2006/relationships/slide" Target="slides/slide6.xml"/><Relationship Id="rId56" Type="http://schemas.openxmlformats.org/officeDocument/2006/relationships/font" Target="fonts/Pacifico-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2f0aeac91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32f0aeac91d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5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6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6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6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5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5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5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5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5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5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5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58"/>
          <p:cNvSpPr/>
          <p:nvPr>
            <p:ph idx="2" type="pic"/>
          </p:nvPr>
        </p:nvSpPr>
        <p:spPr>
          <a:xfrm>
            <a:off x="1792288" y="612775"/>
            <a:ext cx="5486400" cy="4114800"/>
          </a:xfrm>
          <a:prstGeom prst="rect">
            <a:avLst/>
          </a:prstGeom>
          <a:noFill/>
          <a:ln>
            <a:noFill/>
          </a:ln>
        </p:spPr>
      </p:sp>
      <p:sp>
        <p:nvSpPr>
          <p:cNvPr id="64" name="Google Shape;64;p5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hyperlink" Target="https://media.licdn.com/dms/image/v2/D4D12AQG8eEK_HsHjIw/article-cover_image-shrink_600_2000/article-cover_image-shrink_600_2000/0/1690291784716?e=2147483647&amp;v=beta&amp;t=hbCNnkJSCH1QjYGq8LDdsmqv06G6SCugRMagN3miqNU"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hyperlink" Target="https://pubmed.ncbi.nlm.nih.gov/?term=%22Zhao%20H%22%5BAuthor%5D"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slide" Target="/ppt/slides/slide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slide" Target="/ppt/slides/slide1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slide" Target="/ppt/slides/slide46.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slide" Target="/ppt/slides/slide46.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slide" Target="/ppt/slides/slide46.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slide" Target="/ppt/slides/slide19.xml"/><Relationship Id="rId4" Type="http://schemas.openxmlformats.org/officeDocument/2006/relationships/slide" Target="/ppt/slides/slide11.xml"/><Relationship Id="rId5" Type="http://schemas.openxmlformats.org/officeDocument/2006/relationships/slide" Target="/ppt/slides/slide40.xml"/><Relationship Id="rId6" Type="http://schemas.openxmlformats.org/officeDocument/2006/relationships/slide" Target="/ppt/slides/slide4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hyperlink" Target="https://www.ibm.com/content/dam/connectedassets-adobe-cms/worldwide-content/creative-assets/s-migr/ul/g/4f/03/data-augmentation-random.p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hyperlink" Target="https://miro.medium.com/v2/resize:fit:1400/format:webp/0*JX3K76rvlSfgq3g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hyperlink" Target="https://miro.medium.com/v2/resize:fit:1400/format:webp/1*MLRitrnUdOy6rPtZfNwO4w.p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hyperlink" Target="https://av-eks-lekhak.s3.amazonaws.com/media/__sized__/article_images/VAE_Basic-thumbnail_webp-600x300.webp"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hyperlink" Target="https://cdn-5f733ed3c1ac190fbc56ef88.closte.com/wp-content/uploads/2017/03/alexnet_small-1.png" TargetMode="External"/><Relationship Id="rId5" Type="http://schemas.openxmlformats.org/officeDocument/2006/relationships/hyperlink" Target="https://www.researchgate.net/profile/Tobias-Hinz/publication/306081277/figure/fig1/AS:403580726071296@1473232551816/CNN-architecture-our-CNN-consists-of-three-convolutional-layers-with-10-15-and-20.p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hyperlink" Target="https://cdn-5f733ed3c1ac190fbc56ef88.closte.com/wp-content/uploads/2017/03/alexnet_small-1.pn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hyperlink" Target="https://cdn-5f733ed3c1ac190fbc56ef88.closte.com/wp-content/uploads/2017/03/alexnet_small-1.png" TargetMode="External"/><Relationship Id="rId6" Type="http://schemas.openxmlformats.org/officeDocument/2006/relationships/hyperlink" Target="https://www.researchgate.net/publication/357534630/figure/fig2/AS:11431281179205358@1691161808816/The-main-building-block-of-MobileNetV2-architecture.p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hyperlink" Target="https://media.licdn.com/dms/image/v2/D4E12AQGUIzPqqBJ6cA/article-cover_image-shrink_720_1280/article-cover_image-shrink_720_1280/0/1721196735013?e=2147483647&amp;v=beta&amp;t=-s2FlxqQE91d1AJFNO9FbuskQOtBkFAYfPQSJU-OCp8"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hyperlink" Target="https://images.everydayhealth.com/images/seo-graphic-content-initiative/eh-how-hyperthyroidism-affects-the-body-seo-graphic-gs.png?w=111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0.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4.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5.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20" Type="http://schemas.openxmlformats.org/officeDocument/2006/relationships/hyperlink" Target="https://doi.org/10.1016/j.dib.2024.111134" TargetMode="External"/><Relationship Id="rId22" Type="http://schemas.openxmlformats.org/officeDocument/2006/relationships/hyperlink" Target="https://www.sciencedirect.com/science/article/pii/S001048252201099X?casa_token=uYDY9lArZbwAAAAA:d7quWAurhkcIE4_seZnVklD7B_jSC7okRuuP5lmblPtCd4l3aOKO6X_1S0w5A7zVbsWsGOJdUw" TargetMode="External"/><Relationship Id="rId21" Type="http://schemas.openxmlformats.org/officeDocument/2006/relationships/hyperlink" Target="https://github.com/yongpi-scu/TPRNet/tree/main/data" TargetMode="External"/><Relationship Id="rId24" Type="http://schemas.openxmlformats.org/officeDocument/2006/relationships/hyperlink" Target="https://www.spiedigitallibrary.org/conference-proceedings-of-spie/9041/1/Automatic-detection-of-invasive-ductal-carcinoma-in-whole-slide-images/10.1117/12.2043872.short" TargetMode="External"/><Relationship Id="rId23" Type="http://schemas.openxmlformats.org/officeDocument/2006/relationships/hyperlink" Target="https://www.researchgate.net/publication/370852373_IMAGE_GENERATION_WITH_STABLE_DIFFUSION_AI" TargetMode="External"/><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hyperlink" Target="https://doi.org/10.1016/S0140-6736(16)00278-6" TargetMode="External"/><Relationship Id="rId4" Type="http://schemas.openxmlformats.org/officeDocument/2006/relationships/hyperlink" Target="https://pubmed.ncbi.nlm.nih.gov/21966658/" TargetMode="External"/><Relationship Id="rId9" Type="http://schemas.openxmlformats.org/officeDocument/2006/relationships/hyperlink" Target="https://ieeexplore.ieee.org/document/4309137" TargetMode="External"/><Relationship Id="rId26" Type="http://schemas.openxmlformats.org/officeDocument/2006/relationships/hyperlink" Target="https://www.v7labs.com/blog/performance-metrics-in-machine-learning" TargetMode="External"/><Relationship Id="rId25" Type="http://schemas.openxmlformats.org/officeDocument/2006/relationships/hyperlink" Target="https://doi.org/10.1016/S0140-6736(16)00278-6" TargetMode="External"/><Relationship Id="rId28" Type="http://schemas.openxmlformats.org/officeDocument/2006/relationships/hyperlink" Target="https://doi.org/10.1007/978-3-319-46493-0_38" TargetMode="External"/><Relationship Id="rId27" Type="http://schemas.openxmlformats.org/officeDocument/2006/relationships/hyperlink" Target="https://openaccess.thecvf.com/content_cvpr_2018/html/Sandler_MobileNetV2_Inverted_Residuals_CVPR_2018_paper.html" TargetMode="External"/><Relationship Id="rId5" Type="http://schemas.openxmlformats.org/officeDocument/2006/relationships/hyperlink" Target="https://www.radiologyinfo.org/en/info/thyroiduptake#:~:text=minutes%20or%20less.-,Thyroid%20Uptake,are%20obtained%20at%20different%20times." TargetMode="External"/><Relationship Id="rId6" Type="http://schemas.openxmlformats.org/officeDocument/2006/relationships/hyperlink" Target="https://jamanetwork.com/journals/jama/article-abstract/2810692" TargetMode="External"/><Relationship Id="rId29" Type="http://schemas.openxmlformats.org/officeDocument/2006/relationships/hyperlink" Target="https://doi.org/10.1145/3065386" TargetMode="External"/><Relationship Id="rId7" Type="http://schemas.openxmlformats.org/officeDocument/2006/relationships/hyperlink" Target="https://arxiv.org/abs/1406.2661" TargetMode="External"/><Relationship Id="rId8" Type="http://schemas.openxmlformats.org/officeDocument/2006/relationships/hyperlink" Target="https://doi.org/10.1613/jair.953" TargetMode="External"/><Relationship Id="rId31" Type="http://schemas.openxmlformats.org/officeDocument/2006/relationships/hyperlink" Target="https://doi.org/10.48550/arXiv.1411.1792" TargetMode="External"/><Relationship Id="rId30" Type="http://schemas.openxmlformats.org/officeDocument/2006/relationships/hyperlink" Target="https://ieeexplore.ieee.org/document/726791" TargetMode="External"/><Relationship Id="rId11" Type="http://schemas.openxmlformats.org/officeDocument/2006/relationships/hyperlink" Target="https://proceedings.neurips.cc/paper/2012/hash/c399862d3b9d6b76c8436e924a68c45b-Abstract.html" TargetMode="External"/><Relationship Id="rId33" Type="http://schemas.openxmlformats.org/officeDocument/2006/relationships/hyperlink" Target="https://pubmed.ncbi.nlm.nih.gov/3551148/#:~:text=Autonomously%20functioning%20thyroid%20nodules%20(AFTNs,normal%20TH%2DTSH%20feedback%20mechanism." TargetMode="External"/><Relationship Id="rId10" Type="http://schemas.openxmlformats.org/officeDocument/2006/relationships/hyperlink" Target="https://arxiv.org/abs/1710.09412" TargetMode="External"/><Relationship Id="rId32" Type="http://schemas.openxmlformats.org/officeDocument/2006/relationships/hyperlink" Target="https://doi.org/10.1016/j.asoc.2024.112050." TargetMode="External"/><Relationship Id="rId13" Type="http://schemas.openxmlformats.org/officeDocument/2006/relationships/hyperlink" Target="https://doi.org/10.3389/fendo.2023.1224191" TargetMode="External"/><Relationship Id="rId12" Type="http://schemas.openxmlformats.org/officeDocument/2006/relationships/hyperlink" Target="http://openaccess.thecvf.com/content_cvpr_2018/html/Sandler_MobileNetV2_Inverted_Residuals_CVPR_2018_paper.html" TargetMode="External"/><Relationship Id="rId34" Type="http://schemas.openxmlformats.org/officeDocument/2006/relationships/hyperlink" Target="https://doi.org/10.1016/j.neucom.2018.09.013" TargetMode="External"/><Relationship Id="rId15" Type="http://schemas.openxmlformats.org/officeDocument/2006/relationships/hyperlink" Target="https://doi.org/10.1155/2019/6212759" TargetMode="External"/><Relationship Id="rId14" Type="http://schemas.openxmlformats.org/officeDocument/2006/relationships/hyperlink" Target="https://pubmed.ncbi.nlm.nih.gov/33445994/" TargetMode="External"/><Relationship Id="rId17" Type="http://schemas.openxmlformats.org/officeDocument/2006/relationships/hyperlink" Target="https://arxiv.org/abs/1511.06434" TargetMode="External"/><Relationship Id="rId16" Type="http://schemas.openxmlformats.org/officeDocument/2006/relationships/hyperlink" Target="https://ieeexplore.ieee.org/abstract/document/10398660/?casa_token=VXzu6r7G-tQAAAAA:HIeA2_TiOaefoANcWvOB7DnFwJTYPYvTtxCS96VgeAXUjXAmspUcsdjAK7nZajKGYQbPG_ww_F0TqA" TargetMode="External"/><Relationship Id="rId19" Type="http://schemas.openxmlformats.org/officeDocument/2006/relationships/hyperlink" Target="https://proceedings.mlr.press/v70/odena17a.html" TargetMode="External"/><Relationship Id="rId18" Type="http://schemas.openxmlformats.org/officeDocument/2006/relationships/hyperlink" Target="https://doi.org/10.1016/j.neucom.2018.09.013"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hyperlink" Target="https://www.itnonline.com/sites/default/files/styles/content_large/public/siemens-healthineers_MI_symbia-pro.specta-spect-ct-side.png?itok=gN1kOMtg" TargetMode="External"/><Relationship Id="rId5" Type="http://schemas.openxmlformats.org/officeDocument/2006/relationships/hyperlink" Target="https://www.itnonline.com/sites/default/files/styles/content_large/public/siemens-healthineers_MI_symbia-pro.specta-spect-ct-side.png?itok=gN1kOMt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9.png"/><Relationship Id="rId4" Type="http://schemas.openxmlformats.org/officeDocument/2006/relationships/image" Target="../media/image7.png"/><Relationship Id="rId5" Type="http://schemas.openxmlformats.org/officeDocument/2006/relationships/hyperlink" Target="https://github.com/yongpi-scu/TPRNet/tree/main/data"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nvSpPr>
        <p:spPr>
          <a:xfrm>
            <a:off x="3390900" y="638175"/>
            <a:ext cx="14343300" cy="526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6900">
                <a:solidFill>
                  <a:srgbClr val="1155CC"/>
                </a:solidFill>
                <a:latin typeface="Times New Roman"/>
                <a:ea typeface="Times New Roman"/>
                <a:cs typeface="Times New Roman"/>
                <a:sym typeface="Times New Roman"/>
              </a:rPr>
              <a:t> Deep Learning-Based Image Classification on Small and Imbalanced Hyperthyroid SPECT Scan </a:t>
            </a:r>
            <a:r>
              <a:rPr i="0" lang="en-US" sz="6900" u="none" cap="none" strike="noStrike">
                <a:solidFill>
                  <a:srgbClr val="1155CC"/>
                </a:solidFill>
                <a:latin typeface="Times New Roman"/>
                <a:ea typeface="Times New Roman"/>
                <a:cs typeface="Times New Roman"/>
                <a:sym typeface="Times New Roman"/>
              </a:rPr>
              <a:t>Dataset</a:t>
            </a:r>
            <a:endParaRPr>
              <a:solidFill>
                <a:srgbClr val="1155C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a:p>
          <a:p>
            <a:pPr indent="0" lvl="0" marL="0" marR="0" rtl="0" algn="l">
              <a:lnSpc>
                <a:spcPct val="132692"/>
              </a:lnSpc>
              <a:spcBef>
                <a:spcPts val="0"/>
              </a:spcBef>
              <a:spcAft>
                <a:spcPts val="0"/>
              </a:spcAft>
              <a:buNone/>
            </a:pPr>
            <a:r>
              <a:t/>
            </a:r>
            <a:endParaRPr b="0" i="0" sz="5200" u="none" cap="none" strike="noStrike">
              <a:solidFill>
                <a:srgbClr val="222222"/>
              </a:solidFill>
              <a:latin typeface="Times New Roman"/>
              <a:ea typeface="Times New Roman"/>
              <a:cs typeface="Times New Roman"/>
              <a:sym typeface="Times New Roman"/>
            </a:endParaRPr>
          </a:p>
          <a:p>
            <a:pPr indent="0" lvl="0" marL="0" marR="0" rtl="0" algn="l">
              <a:lnSpc>
                <a:spcPct val="146980"/>
              </a:lnSpc>
              <a:spcBef>
                <a:spcPts val="0"/>
              </a:spcBef>
              <a:spcAft>
                <a:spcPts val="0"/>
              </a:spcAft>
              <a:buNone/>
            </a:pPr>
            <a:r>
              <a:t/>
            </a:r>
            <a:endParaRPr b="0" i="0" sz="5200" u="none" cap="none" strike="noStrike">
              <a:solidFill>
                <a:srgbClr val="222222"/>
              </a:solidFill>
              <a:latin typeface="Times New Roman"/>
              <a:ea typeface="Times New Roman"/>
              <a:cs typeface="Times New Roman"/>
              <a:sym typeface="Times New Roman"/>
            </a:endParaRPr>
          </a:p>
        </p:txBody>
      </p:sp>
      <p:sp>
        <p:nvSpPr>
          <p:cNvPr id="85" name="Google Shape;85;p1"/>
          <p:cNvSpPr txBox="1"/>
          <p:nvPr/>
        </p:nvSpPr>
        <p:spPr>
          <a:xfrm>
            <a:off x="3065020" y="5187500"/>
            <a:ext cx="12973500" cy="2159400"/>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lang="en-US" sz="2698">
                <a:latin typeface="Hanuman"/>
                <a:ea typeface="Hanuman"/>
                <a:cs typeface="Hanuman"/>
                <a:sym typeface="Hanuman"/>
              </a:rPr>
              <a:t>Presented</a:t>
            </a:r>
            <a:r>
              <a:rPr b="0" i="0" lang="en-US" sz="2698" u="none" cap="none" strike="noStrike">
                <a:solidFill>
                  <a:srgbClr val="000000"/>
                </a:solidFill>
                <a:latin typeface="Hanuman"/>
                <a:ea typeface="Hanuman"/>
                <a:cs typeface="Hanuman"/>
                <a:sym typeface="Hanuman"/>
              </a:rPr>
              <a:t> by: </a:t>
            </a:r>
            <a:endParaRPr sz="1800"/>
          </a:p>
          <a:p>
            <a:pPr indent="0" lvl="0" marL="0" marR="0" rtl="0" algn="ctr">
              <a:lnSpc>
                <a:spcPct val="139991"/>
              </a:lnSpc>
              <a:spcBef>
                <a:spcPts val="0"/>
              </a:spcBef>
              <a:spcAft>
                <a:spcPts val="0"/>
              </a:spcAft>
              <a:buNone/>
            </a:pPr>
            <a:r>
              <a:rPr b="0" i="0" lang="en-US" sz="2698" u="none" cap="none" strike="noStrike">
                <a:solidFill>
                  <a:srgbClr val="000000"/>
                </a:solidFill>
                <a:latin typeface="Hanuman"/>
                <a:ea typeface="Hanuman"/>
                <a:cs typeface="Hanuman"/>
                <a:sym typeface="Hanuman"/>
              </a:rPr>
              <a:t>Harsh Yadav, Vinay Dagar,</a:t>
            </a:r>
            <a:endParaRPr sz="1800"/>
          </a:p>
          <a:p>
            <a:pPr indent="0" lvl="0" marL="0" marR="0" rtl="0" algn="ctr">
              <a:lnSpc>
                <a:spcPct val="139991"/>
              </a:lnSpc>
              <a:spcBef>
                <a:spcPts val="0"/>
              </a:spcBef>
              <a:spcAft>
                <a:spcPts val="0"/>
              </a:spcAft>
              <a:buNone/>
            </a:pPr>
            <a:r>
              <a:rPr b="0" i="0" lang="en-US" sz="2698" u="none" cap="none" strike="noStrike">
                <a:solidFill>
                  <a:srgbClr val="000000"/>
                </a:solidFill>
                <a:latin typeface="Hanuman"/>
                <a:ea typeface="Hanuman"/>
                <a:cs typeface="Hanuman"/>
                <a:sym typeface="Hanuman"/>
              </a:rPr>
              <a:t>M.Sc. Computer Science</a:t>
            </a:r>
            <a:endParaRPr sz="1800"/>
          </a:p>
          <a:p>
            <a:pPr indent="0" lvl="0" marL="0" marR="0" rtl="0" algn="ctr">
              <a:lnSpc>
                <a:spcPct val="139991"/>
              </a:lnSpc>
              <a:spcBef>
                <a:spcPts val="0"/>
              </a:spcBef>
              <a:spcAft>
                <a:spcPts val="0"/>
              </a:spcAft>
              <a:buNone/>
            </a:pPr>
            <a:r>
              <a:rPr b="0" i="0" lang="en-US" sz="2698" u="none" cap="none" strike="noStrike">
                <a:solidFill>
                  <a:srgbClr val="000000"/>
                </a:solidFill>
                <a:latin typeface="Hanuman"/>
                <a:ea typeface="Hanuman"/>
                <a:cs typeface="Hanuman"/>
                <a:sym typeface="Hanuman"/>
              </a:rPr>
              <a:t>Department of Computer Science, University of Delhi</a:t>
            </a:r>
            <a:endParaRPr sz="1800"/>
          </a:p>
        </p:txBody>
      </p:sp>
      <p:pic>
        <p:nvPicPr>
          <p:cNvPr id="86" name="Google Shape;86;p1"/>
          <p:cNvPicPr preferRelativeResize="0"/>
          <p:nvPr/>
        </p:nvPicPr>
        <p:blipFill>
          <a:blip r:embed="rId3">
            <a:alphaModFix/>
          </a:blip>
          <a:stretch>
            <a:fillRect/>
          </a:stretch>
        </p:blipFill>
        <p:spPr>
          <a:xfrm>
            <a:off x="442850" y="764975"/>
            <a:ext cx="2955401" cy="2955401"/>
          </a:xfrm>
          <a:prstGeom prst="rect">
            <a:avLst/>
          </a:prstGeom>
          <a:noFill/>
          <a:ln>
            <a:noFill/>
          </a:ln>
        </p:spPr>
      </p:pic>
      <p:sp>
        <p:nvSpPr>
          <p:cNvPr id="87" name="Google Shape;87;p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0"/>
          <p:cNvSpPr txBox="1"/>
          <p:nvPr/>
        </p:nvSpPr>
        <p:spPr>
          <a:xfrm>
            <a:off x="495933" y="142459"/>
            <a:ext cx="16140600" cy="887700"/>
          </a:xfrm>
          <a:prstGeom prst="rect">
            <a:avLst/>
          </a:prstGeom>
          <a:noFill/>
          <a:ln>
            <a:noFill/>
          </a:ln>
        </p:spPr>
        <p:txBody>
          <a:bodyPr anchorCtr="0" anchor="t" bIns="0" lIns="0" spcFirstLastPara="1" rIns="0" wrap="square" tIns="0">
            <a:normAutofit lnSpcReduction="10000"/>
          </a:bodyPr>
          <a:lstStyle/>
          <a:p>
            <a:pPr indent="0" lvl="0" marL="0" marR="0" rtl="0" algn="l">
              <a:lnSpc>
                <a:spcPct val="100000"/>
              </a:lnSpc>
              <a:spcBef>
                <a:spcPts val="0"/>
              </a:spcBef>
              <a:spcAft>
                <a:spcPts val="0"/>
              </a:spcAft>
              <a:buNone/>
            </a:pPr>
            <a:r>
              <a:rPr b="0" i="0" lang="en-US" sz="6449" u="none" cap="none" strike="noStrike">
                <a:solidFill>
                  <a:srgbClr val="1255CC"/>
                </a:solidFill>
                <a:latin typeface="Hanuman"/>
                <a:ea typeface="Hanuman"/>
                <a:cs typeface="Hanuman"/>
                <a:sym typeface="Hanuman"/>
              </a:rPr>
              <a:t>Class Imbalance &amp; Augmentation</a:t>
            </a:r>
            <a:endParaRPr>
              <a:solidFill>
                <a:srgbClr val="1255CC"/>
              </a:solidFill>
            </a:endParaRPr>
          </a:p>
        </p:txBody>
      </p:sp>
      <p:cxnSp>
        <p:nvCxnSpPr>
          <p:cNvPr id="184" name="Google Shape;184;p10"/>
          <p:cNvCxnSpPr/>
          <p:nvPr/>
        </p:nvCxnSpPr>
        <p:spPr>
          <a:xfrm rot="10800000">
            <a:off x="495933" y="1308147"/>
            <a:ext cx="8070373" cy="0"/>
          </a:xfrm>
          <a:prstGeom prst="straightConnector1">
            <a:avLst/>
          </a:prstGeom>
          <a:noFill/>
          <a:ln cap="flat" cmpd="sng" w="19050">
            <a:solidFill>
              <a:schemeClr val="dk1"/>
            </a:solidFill>
            <a:prstDash val="solid"/>
            <a:round/>
            <a:headEnd len="sm" w="sm" type="none"/>
            <a:tailEnd len="sm" w="sm" type="none"/>
          </a:ln>
        </p:spPr>
      </p:cxnSp>
      <p:sp>
        <p:nvSpPr>
          <p:cNvPr id="185" name="Google Shape;185;p10"/>
          <p:cNvSpPr/>
          <p:nvPr/>
        </p:nvSpPr>
        <p:spPr>
          <a:xfrm>
            <a:off x="8276537" y="7573778"/>
            <a:ext cx="8982763" cy="2639074"/>
          </a:xfrm>
          <a:custGeom>
            <a:rect b="b" l="l" r="r" t="t"/>
            <a:pathLst>
              <a:path extrusionOk="0" h="2639074" w="8982763">
                <a:moveTo>
                  <a:pt x="0" y="0"/>
                </a:moveTo>
                <a:lnTo>
                  <a:pt x="8982763" y="0"/>
                </a:lnTo>
                <a:lnTo>
                  <a:pt x="8982763" y="2639073"/>
                </a:lnTo>
                <a:lnTo>
                  <a:pt x="0" y="2639073"/>
                </a:lnTo>
                <a:lnTo>
                  <a:pt x="0" y="0"/>
                </a:lnTo>
                <a:close/>
              </a:path>
            </a:pathLst>
          </a:custGeom>
          <a:blipFill rotWithShape="1">
            <a:blip r:embed="rId3">
              <a:alphaModFix/>
            </a:blip>
            <a:stretch>
              <a:fillRect b="0" l="0" r="0" t="0"/>
            </a:stretch>
          </a:blipFill>
          <a:ln>
            <a:noFill/>
          </a:ln>
        </p:spPr>
      </p:sp>
      <p:sp>
        <p:nvSpPr>
          <p:cNvPr id="186" name="Google Shape;186;p10"/>
          <p:cNvSpPr txBox="1"/>
          <p:nvPr/>
        </p:nvSpPr>
        <p:spPr>
          <a:xfrm>
            <a:off x="495925" y="1310415"/>
            <a:ext cx="17081100" cy="38373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US" sz="2652" u="none" cap="none" strike="noStrike">
                <a:solidFill>
                  <a:schemeClr val="dk1"/>
                </a:solidFill>
                <a:latin typeface="Times"/>
                <a:ea typeface="Times"/>
                <a:cs typeface="Times"/>
                <a:sym typeface="Times"/>
              </a:rPr>
              <a:t>Class </a:t>
            </a:r>
            <a:r>
              <a:rPr b="1" lang="en-US" sz="2652">
                <a:solidFill>
                  <a:schemeClr val="dk1"/>
                </a:solidFill>
                <a:latin typeface="Times"/>
                <a:ea typeface="Times"/>
                <a:cs typeface="Times"/>
                <a:sym typeface="Times"/>
              </a:rPr>
              <a:t>imbalance</a:t>
            </a:r>
            <a:r>
              <a:rPr b="1" i="0" lang="en-US" sz="2652" u="none" cap="none" strike="noStrike">
                <a:solidFill>
                  <a:schemeClr val="dk1"/>
                </a:solidFill>
                <a:latin typeface="Times"/>
                <a:ea typeface="Times"/>
                <a:cs typeface="Times"/>
                <a:sym typeface="Times"/>
              </a:rPr>
              <a:t>, </a:t>
            </a:r>
            <a:r>
              <a:rPr b="1" lang="en-US" sz="2652">
                <a:solidFill>
                  <a:schemeClr val="dk1"/>
                </a:solidFill>
                <a:latin typeface="Times"/>
                <a:ea typeface="Times"/>
                <a:cs typeface="Times"/>
                <a:sym typeface="Times"/>
              </a:rPr>
              <a:t>cause,</a:t>
            </a:r>
            <a:r>
              <a:rPr b="1" i="0" lang="en-US" sz="2652" u="none" cap="none" strike="noStrike">
                <a:solidFill>
                  <a:schemeClr val="dk1"/>
                </a:solidFill>
                <a:latin typeface="Times"/>
                <a:ea typeface="Times"/>
                <a:cs typeface="Times"/>
                <a:sym typeface="Times"/>
              </a:rPr>
              <a:t> and issues:</a:t>
            </a:r>
            <a:r>
              <a:rPr b="1" i="0" lang="en-US" sz="2652" u="none" cap="none" strike="noStrike">
                <a:solidFill>
                  <a:srgbClr val="980000"/>
                </a:solidFill>
                <a:latin typeface="Times"/>
                <a:ea typeface="Times"/>
                <a:cs typeface="Times"/>
                <a:sym typeface="Times"/>
              </a:rPr>
              <a:t> </a:t>
            </a:r>
            <a:endParaRPr>
              <a:solidFill>
                <a:srgbClr val="980000"/>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It happens when some classes have</a:t>
            </a:r>
            <a:r>
              <a:rPr b="0" i="0" lang="en-US" sz="2652" u="none" cap="none" strike="noStrike">
                <a:solidFill>
                  <a:srgbClr val="980000"/>
                </a:solidFill>
                <a:latin typeface="Times New Roman"/>
                <a:ea typeface="Times New Roman"/>
                <a:cs typeface="Times New Roman"/>
                <a:sym typeface="Times New Roman"/>
              </a:rPr>
              <a:t> more or less samples</a:t>
            </a:r>
            <a:r>
              <a:rPr b="0" i="0" lang="en-US" sz="2652" u="none" cap="none" strike="noStrike">
                <a:solidFill>
                  <a:schemeClr val="dk1"/>
                </a:solidFill>
                <a:latin typeface="Times New Roman"/>
                <a:ea typeface="Times New Roman"/>
                <a:cs typeface="Times New Roman"/>
                <a:sym typeface="Times New Roman"/>
              </a:rPr>
              <a:t> in training dataset than others. </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This causes models to be biased towards the majority class, leading to </a:t>
            </a:r>
            <a:r>
              <a:rPr b="0" i="0" lang="en-US" sz="2652" u="none" cap="none" strike="noStrike">
                <a:solidFill>
                  <a:srgbClr val="980000"/>
                </a:solidFill>
                <a:latin typeface="Times New Roman"/>
                <a:ea typeface="Times New Roman"/>
                <a:cs typeface="Times New Roman"/>
                <a:sym typeface="Times New Roman"/>
              </a:rPr>
              <a:t>poor generalisation.</a:t>
            </a:r>
            <a:endParaRPr>
              <a:solidFill>
                <a:srgbClr val="980000"/>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Example: In our dataset, Graves Disease has </a:t>
            </a:r>
            <a:r>
              <a:rPr b="0" i="0" lang="en-US" sz="2652" u="none" cap="none" strike="noStrike">
                <a:solidFill>
                  <a:srgbClr val="980000"/>
                </a:solidFill>
                <a:latin typeface="Times New Roman"/>
                <a:ea typeface="Times New Roman"/>
                <a:cs typeface="Times New Roman"/>
                <a:sym typeface="Times New Roman"/>
              </a:rPr>
              <a:t>123 samples</a:t>
            </a:r>
            <a:r>
              <a:rPr b="0" i="0" lang="en-US" sz="2652" u="none" cap="none" strike="noStrike">
                <a:solidFill>
                  <a:schemeClr val="dk1"/>
                </a:solidFill>
                <a:latin typeface="Times New Roman"/>
                <a:ea typeface="Times New Roman"/>
                <a:cs typeface="Times New Roman"/>
                <a:sym typeface="Times New Roman"/>
              </a:rPr>
              <a:t>, whereas Thyroiditis has </a:t>
            </a:r>
            <a:r>
              <a:rPr b="0" i="0" lang="en-US" sz="2652" u="none" cap="none" strike="noStrike">
                <a:solidFill>
                  <a:srgbClr val="980000"/>
                </a:solidFill>
                <a:latin typeface="Times New Roman"/>
                <a:ea typeface="Times New Roman"/>
                <a:cs typeface="Times New Roman"/>
                <a:sym typeface="Times New Roman"/>
              </a:rPr>
              <a:t>only 23.</a:t>
            </a:r>
            <a:endParaRPr>
              <a:solidFill>
                <a:srgbClr val="980000"/>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This happens because of the </a:t>
            </a:r>
            <a:r>
              <a:rPr lang="en-US" sz="2652">
                <a:solidFill>
                  <a:schemeClr val="dk1"/>
                </a:solidFill>
                <a:latin typeface="Times New Roman"/>
                <a:ea typeface="Times New Roman"/>
                <a:cs typeface="Times New Roman"/>
                <a:sym typeface="Times New Roman"/>
              </a:rPr>
              <a:t>inherent</a:t>
            </a:r>
            <a:r>
              <a:rPr b="0" i="0" lang="en-US" sz="2652" u="none" cap="none" strike="noStrike">
                <a:solidFill>
                  <a:schemeClr val="dk1"/>
                </a:solidFill>
                <a:latin typeface="Times New Roman"/>
                <a:ea typeface="Times New Roman"/>
                <a:cs typeface="Times New Roman"/>
                <a:sym typeface="Times New Roman"/>
              </a:rPr>
              <a:t> imbalance in </a:t>
            </a:r>
            <a:r>
              <a:rPr b="0" i="0" lang="en-US" sz="2652" u="none" cap="none" strike="noStrike">
                <a:solidFill>
                  <a:srgbClr val="980000"/>
                </a:solidFill>
                <a:latin typeface="Times New Roman"/>
                <a:ea typeface="Times New Roman"/>
                <a:cs typeface="Times New Roman"/>
                <a:sym typeface="Times New Roman"/>
              </a:rPr>
              <a:t>frequency </a:t>
            </a:r>
            <a:r>
              <a:rPr b="0" i="0" lang="en-US" sz="2652" u="none" cap="none" strike="noStrike">
                <a:solidFill>
                  <a:schemeClr val="dk1"/>
                </a:solidFill>
                <a:latin typeface="Times New Roman"/>
                <a:ea typeface="Times New Roman"/>
                <a:cs typeface="Times New Roman"/>
                <a:sym typeface="Times New Roman"/>
              </a:rPr>
              <a:t>of each type of class in </a:t>
            </a:r>
            <a:r>
              <a:rPr b="0" i="0" lang="en-US" sz="2652" u="none" cap="none" strike="noStrike">
                <a:solidFill>
                  <a:srgbClr val="980000"/>
                </a:solidFill>
                <a:latin typeface="Times New Roman"/>
                <a:ea typeface="Times New Roman"/>
                <a:cs typeface="Times New Roman"/>
                <a:sym typeface="Times New Roman"/>
              </a:rPr>
              <a:t>population</a:t>
            </a:r>
            <a:r>
              <a:rPr b="0" i="0" lang="en-US" sz="2652" u="none" cap="none" strike="noStrike">
                <a:solidFill>
                  <a:schemeClr val="dk1"/>
                </a:solidFill>
                <a:latin typeface="Times New Roman"/>
                <a:ea typeface="Times New Roman"/>
                <a:cs typeface="Times New Roman"/>
                <a:sym typeface="Times New Roman"/>
              </a:rPr>
              <a:t> and the logistics of procuring these scans. </a:t>
            </a:r>
            <a:endParaRPr>
              <a:solidFill>
                <a:schemeClr val="dk1"/>
              </a:solidFill>
            </a:endParaRPr>
          </a:p>
          <a:p>
            <a:pPr indent="-286320" lvl="1" marL="572640"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It can be solved by either </a:t>
            </a:r>
            <a:r>
              <a:rPr b="0" i="0" lang="en-US" sz="2652" u="none" cap="none" strike="noStrike">
                <a:solidFill>
                  <a:srgbClr val="980000"/>
                </a:solidFill>
                <a:latin typeface="Times New Roman"/>
                <a:ea typeface="Times New Roman"/>
                <a:cs typeface="Times New Roman"/>
                <a:sym typeface="Times New Roman"/>
              </a:rPr>
              <a:t>undersampling</a:t>
            </a:r>
            <a:r>
              <a:rPr b="0" i="0" lang="en-US" sz="2652" u="none" cap="none" strike="noStrike">
                <a:solidFill>
                  <a:schemeClr val="dk1"/>
                </a:solidFill>
                <a:latin typeface="Times New Roman"/>
                <a:ea typeface="Times New Roman"/>
                <a:cs typeface="Times New Roman"/>
                <a:sym typeface="Times New Roman"/>
              </a:rPr>
              <a:t> the majority class or </a:t>
            </a:r>
            <a:r>
              <a:rPr b="0" i="0" lang="en-US" sz="2652" u="none" cap="none" strike="noStrike">
                <a:solidFill>
                  <a:srgbClr val="980000"/>
                </a:solidFill>
                <a:latin typeface="Times New Roman"/>
                <a:ea typeface="Times New Roman"/>
                <a:cs typeface="Times New Roman"/>
                <a:sym typeface="Times New Roman"/>
              </a:rPr>
              <a:t>oversampling</a:t>
            </a:r>
            <a:r>
              <a:rPr b="0" i="0" lang="en-US" sz="2652" u="none" cap="none" strike="noStrike">
                <a:solidFill>
                  <a:schemeClr val="dk1"/>
                </a:solidFill>
                <a:latin typeface="Times New Roman"/>
                <a:ea typeface="Times New Roman"/>
                <a:cs typeface="Times New Roman"/>
                <a:sym typeface="Times New Roman"/>
              </a:rPr>
              <a:t> the minority class</a:t>
            </a:r>
            <a:endParaRPr b="0" i="0" sz="2652" u="none" cap="none" strike="noStrike">
              <a:solidFill>
                <a:schemeClr val="dk1"/>
              </a:solidFill>
              <a:latin typeface="Times New Roman"/>
              <a:ea typeface="Times New Roman"/>
              <a:cs typeface="Times New Roman"/>
              <a:sym typeface="Times New Roman"/>
            </a:endParaRPr>
          </a:p>
        </p:txBody>
      </p:sp>
      <p:sp>
        <p:nvSpPr>
          <p:cNvPr id="187" name="Google Shape;187;p10"/>
          <p:cNvSpPr txBox="1"/>
          <p:nvPr/>
        </p:nvSpPr>
        <p:spPr>
          <a:xfrm>
            <a:off x="495933" y="5232550"/>
            <a:ext cx="14715900" cy="49803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US" sz="2652" u="none" cap="none" strike="noStrike">
                <a:solidFill>
                  <a:schemeClr val="dk1"/>
                </a:solidFill>
                <a:latin typeface="Times"/>
                <a:ea typeface="Times"/>
                <a:cs typeface="Times"/>
                <a:sym typeface="Times"/>
              </a:rPr>
              <a:t>Mitigating Imbalance with </a:t>
            </a:r>
            <a:r>
              <a:rPr b="1" lang="en-US" sz="2652">
                <a:solidFill>
                  <a:schemeClr val="dk1"/>
                </a:solidFill>
                <a:latin typeface="Times"/>
                <a:ea typeface="Times"/>
                <a:cs typeface="Times"/>
                <a:sym typeface="Times"/>
              </a:rPr>
              <a:t>Augmentation</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Undersampling wasn’t an option cause of already </a:t>
            </a:r>
            <a:r>
              <a:rPr b="0" i="0" lang="en-US" sz="2652" u="none" cap="none" strike="noStrike">
                <a:solidFill>
                  <a:srgbClr val="980000"/>
                </a:solidFill>
                <a:latin typeface="Times New Roman"/>
                <a:ea typeface="Times New Roman"/>
                <a:cs typeface="Times New Roman"/>
                <a:sym typeface="Times New Roman"/>
              </a:rPr>
              <a:t>limited sample space</a:t>
            </a:r>
            <a:r>
              <a:rPr b="0" i="0" lang="en-US" sz="2652" u="none" cap="none" strike="noStrike">
                <a:solidFill>
                  <a:schemeClr val="dk1"/>
                </a:solidFill>
                <a:latin typeface="Times New Roman"/>
                <a:ea typeface="Times New Roman"/>
                <a:cs typeface="Times New Roman"/>
                <a:sym typeface="Times New Roman"/>
              </a:rPr>
              <a:t> </a:t>
            </a:r>
            <a:endParaRPr>
              <a:solidFill>
                <a:schemeClr val="dk1"/>
              </a:solidFill>
            </a:endParaRPr>
          </a:p>
          <a:p>
            <a:pPr indent="-381761" lvl="2" marL="1145283"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It would lead to </a:t>
            </a:r>
            <a:r>
              <a:rPr b="0" i="0" lang="en-US" sz="2652" u="none" cap="none" strike="noStrike">
                <a:solidFill>
                  <a:srgbClr val="980000"/>
                </a:solidFill>
                <a:latin typeface="Times New Roman"/>
                <a:ea typeface="Times New Roman"/>
                <a:cs typeface="Times New Roman"/>
                <a:sym typeface="Times New Roman"/>
              </a:rPr>
              <a:t>diminished data volume</a:t>
            </a:r>
            <a:r>
              <a:rPr b="0" i="0" lang="en-US" sz="2652" u="none" cap="none" strike="noStrike">
                <a:solidFill>
                  <a:schemeClr val="dk1"/>
                </a:solidFill>
                <a:latin typeface="Times New Roman"/>
                <a:ea typeface="Times New Roman"/>
                <a:cs typeface="Times New Roman"/>
                <a:sym typeface="Times New Roman"/>
              </a:rPr>
              <a:t> resulting in diminishing performance</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Oversampling with Augmentation was the solution, where we increase the samples of Minority classes with various techniques. It can be done to ways: </a:t>
            </a:r>
            <a:endParaRPr>
              <a:solidFill>
                <a:schemeClr val="dk1"/>
              </a:solidFill>
            </a:endParaRPr>
          </a:p>
          <a:p>
            <a:pPr indent="-381761" lvl="2" marL="1145283" marR="0" rtl="0" algn="l">
              <a:lnSpc>
                <a:spcPct val="140007"/>
              </a:lnSpc>
              <a:spcBef>
                <a:spcPts val="0"/>
              </a:spcBef>
              <a:spcAft>
                <a:spcPts val="0"/>
              </a:spcAft>
              <a:buClr>
                <a:srgbClr val="980000"/>
              </a:buClr>
              <a:buSzPts val="2652"/>
              <a:buFont typeface="Arial"/>
              <a:buChar char="⚬"/>
            </a:pPr>
            <a:r>
              <a:rPr b="0" i="0" lang="en-US" sz="2652" u="none" cap="none" strike="noStrike">
                <a:solidFill>
                  <a:srgbClr val="980000"/>
                </a:solidFill>
                <a:latin typeface="Times New Roman"/>
                <a:ea typeface="Times New Roman"/>
                <a:cs typeface="Times New Roman"/>
                <a:sym typeface="Times New Roman"/>
              </a:rPr>
              <a:t>Transformative Augmentation </a:t>
            </a:r>
            <a:endParaRPr>
              <a:solidFill>
                <a:srgbClr val="980000"/>
              </a:solidFill>
            </a:endParaRPr>
          </a:p>
          <a:p>
            <a:pPr indent="-381761" lvl="2" marL="1145283" marR="0" rtl="0" algn="l">
              <a:lnSpc>
                <a:spcPct val="140007"/>
              </a:lnSpc>
              <a:spcBef>
                <a:spcPts val="0"/>
              </a:spcBef>
              <a:spcAft>
                <a:spcPts val="0"/>
              </a:spcAft>
              <a:buClr>
                <a:srgbClr val="980000"/>
              </a:buClr>
              <a:buSzPts val="2652"/>
              <a:buFont typeface="Arial"/>
              <a:buChar char="⚬"/>
            </a:pPr>
            <a:r>
              <a:rPr b="0" i="0" lang="en-US" sz="2652" u="none" cap="none" strike="noStrike">
                <a:solidFill>
                  <a:srgbClr val="980000"/>
                </a:solidFill>
                <a:latin typeface="Times New Roman"/>
                <a:ea typeface="Times New Roman"/>
                <a:cs typeface="Times New Roman"/>
                <a:sym typeface="Times New Roman"/>
              </a:rPr>
              <a:t>Generative </a:t>
            </a:r>
            <a:r>
              <a:rPr lang="en-US" sz="2652">
                <a:solidFill>
                  <a:srgbClr val="980000"/>
                </a:solidFill>
                <a:latin typeface="Times New Roman"/>
                <a:ea typeface="Times New Roman"/>
                <a:cs typeface="Times New Roman"/>
                <a:sym typeface="Times New Roman"/>
              </a:rPr>
              <a:t>Augmentation</a:t>
            </a:r>
            <a:r>
              <a:rPr b="0" i="0" lang="en-US" sz="2652" u="none" cap="none" strike="noStrike">
                <a:solidFill>
                  <a:srgbClr val="980000"/>
                </a:solidFill>
                <a:latin typeface="Times New Roman"/>
                <a:ea typeface="Times New Roman"/>
                <a:cs typeface="Times New Roman"/>
                <a:sym typeface="Times New Roman"/>
              </a:rPr>
              <a:t> </a:t>
            </a:r>
            <a:endParaRPr>
              <a:solidFill>
                <a:srgbClr val="980000"/>
              </a:solidFill>
            </a:endParaRPr>
          </a:p>
          <a:p>
            <a:pPr indent="0" lvl="0" marL="0" marR="0" rtl="0" algn="l">
              <a:lnSpc>
                <a:spcPct val="140007"/>
              </a:lnSpc>
              <a:spcBef>
                <a:spcPts val="0"/>
              </a:spcBef>
              <a:spcAft>
                <a:spcPts val="0"/>
              </a:spcAft>
              <a:buNone/>
            </a:pPr>
            <a:r>
              <a:t/>
            </a:r>
            <a:endParaRPr b="0" i="0" sz="2652" u="none" cap="none" strike="noStrike">
              <a:solidFill>
                <a:schemeClr val="dk1"/>
              </a:solidFill>
              <a:latin typeface="Times New Roman"/>
              <a:ea typeface="Times New Roman"/>
              <a:cs typeface="Times New Roman"/>
              <a:sym typeface="Times New Roman"/>
            </a:endParaRPr>
          </a:p>
          <a:p>
            <a:pPr indent="0" lvl="0" marL="0" marR="0" rtl="0" algn="l">
              <a:lnSpc>
                <a:spcPct val="140007"/>
              </a:lnSpc>
              <a:spcBef>
                <a:spcPts val="0"/>
              </a:spcBef>
              <a:spcAft>
                <a:spcPts val="0"/>
              </a:spcAft>
              <a:buNone/>
            </a:pPr>
            <a:r>
              <a:t/>
            </a:r>
            <a:endParaRPr b="0" i="0" sz="2652" u="none" cap="none" strike="noStrike">
              <a:solidFill>
                <a:schemeClr val="dk1"/>
              </a:solidFill>
              <a:latin typeface="Times New Roman"/>
              <a:ea typeface="Times New Roman"/>
              <a:cs typeface="Times New Roman"/>
              <a:sym typeface="Times New Roman"/>
            </a:endParaRPr>
          </a:p>
        </p:txBody>
      </p:sp>
      <p:sp>
        <p:nvSpPr>
          <p:cNvPr id="188" name="Google Shape;188;p1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9" name="Google Shape;189;p10"/>
          <p:cNvSpPr txBox="1"/>
          <p:nvPr/>
        </p:nvSpPr>
        <p:spPr>
          <a:xfrm>
            <a:off x="5856725" y="9720250"/>
            <a:ext cx="2419800" cy="492600"/>
          </a:xfrm>
          <a:prstGeom prst="rect">
            <a:avLst/>
          </a:prstGeom>
          <a:noFill/>
          <a:ln>
            <a:noFill/>
          </a:ln>
        </p:spPr>
        <p:txBody>
          <a:bodyPr anchorCtr="0" anchor="t" bIns="91425" lIns="91425" spcFirstLastPara="1" rIns="91425" wrap="square" tIns="91425">
            <a:spAutoFit/>
          </a:bodyPr>
          <a:lstStyle/>
          <a:p>
            <a:pPr indent="0" lvl="0" marL="0" rtl="0" algn="l">
              <a:lnSpc>
                <a:spcPct val="140007"/>
              </a:lnSpc>
              <a:spcBef>
                <a:spcPts val="0"/>
              </a:spcBef>
              <a:spcAft>
                <a:spcPts val="0"/>
              </a:spcAft>
              <a:buNone/>
            </a:pPr>
            <a:r>
              <a:rPr i="1" lang="en-US" sz="2000">
                <a:solidFill>
                  <a:schemeClr val="dk1"/>
                </a:solidFill>
                <a:latin typeface="Calibri"/>
                <a:ea typeface="Calibri"/>
                <a:cs typeface="Calibri"/>
                <a:sym typeface="Calibri"/>
              </a:rPr>
              <a:t>figure from:</a:t>
            </a:r>
            <a:r>
              <a:rPr i="1" lang="en-US" sz="2000" u="sng">
                <a:solidFill>
                  <a:schemeClr val="hlink"/>
                </a:solidFill>
                <a:latin typeface="Calibri"/>
                <a:ea typeface="Calibri"/>
                <a:cs typeface="Calibri"/>
                <a:sym typeface="Calibri"/>
                <a:hlinkClick r:id="rId4"/>
              </a:rPr>
              <a:t> Linkedin</a:t>
            </a:r>
            <a:endParaRPr i="1" sz="20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cxnSp>
        <p:nvCxnSpPr>
          <p:cNvPr id="194" name="Google Shape;194;p11"/>
          <p:cNvCxnSpPr/>
          <p:nvPr/>
        </p:nvCxnSpPr>
        <p:spPr>
          <a:xfrm>
            <a:off x="0" y="7583644"/>
            <a:ext cx="16287900" cy="0"/>
          </a:xfrm>
          <a:prstGeom prst="straightConnector1">
            <a:avLst/>
          </a:prstGeom>
          <a:noFill/>
          <a:ln cap="flat" cmpd="sng" w="19050">
            <a:solidFill>
              <a:srgbClr val="000000"/>
            </a:solidFill>
            <a:prstDash val="solid"/>
            <a:round/>
            <a:headEnd len="sm" w="sm" type="none"/>
            <a:tailEnd len="sm" w="sm" type="none"/>
          </a:ln>
        </p:spPr>
      </p:cxnSp>
      <p:sp>
        <p:nvSpPr>
          <p:cNvPr id="195" name="Google Shape;195;p11"/>
          <p:cNvSpPr/>
          <p:nvPr/>
        </p:nvSpPr>
        <p:spPr>
          <a:xfrm>
            <a:off x="9612275" y="0"/>
            <a:ext cx="8675714" cy="10300380"/>
          </a:xfrm>
          <a:custGeom>
            <a:rect b="b" l="l" r="r" t="t"/>
            <a:pathLst>
              <a:path extrusionOk="0" h="12997325" w="8675714">
                <a:moveTo>
                  <a:pt x="0" y="0"/>
                </a:moveTo>
                <a:lnTo>
                  <a:pt x="8675714" y="0"/>
                </a:lnTo>
                <a:lnTo>
                  <a:pt x="8675714" y="12997325"/>
                </a:lnTo>
                <a:lnTo>
                  <a:pt x="0" y="12997325"/>
                </a:lnTo>
                <a:lnTo>
                  <a:pt x="0" y="0"/>
                </a:lnTo>
                <a:close/>
              </a:path>
            </a:pathLst>
          </a:custGeom>
          <a:blipFill rotWithShape="1">
            <a:blip r:embed="rId3">
              <a:alphaModFix/>
            </a:blip>
            <a:stretch>
              <a:fillRect b="0" l="0" r="0" t="0"/>
            </a:stretch>
          </a:blipFill>
          <a:ln>
            <a:noFill/>
          </a:ln>
        </p:spPr>
      </p:sp>
      <p:sp>
        <p:nvSpPr>
          <p:cNvPr id="196" name="Google Shape;196;p11"/>
          <p:cNvSpPr txBox="1"/>
          <p:nvPr/>
        </p:nvSpPr>
        <p:spPr>
          <a:xfrm>
            <a:off x="1000125" y="1829575"/>
            <a:ext cx="7652400" cy="5541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2000" u="none" cap="none" strike="noStrike">
                <a:solidFill>
                  <a:srgbClr val="1255CC"/>
                </a:solidFill>
                <a:latin typeface="Hanuman"/>
                <a:ea typeface="Hanuman"/>
                <a:cs typeface="Hanuman"/>
                <a:sym typeface="Hanuman"/>
              </a:rPr>
              <a:t>Review of Related Literature</a:t>
            </a:r>
            <a:endParaRPr>
              <a:solidFill>
                <a:srgbClr val="1255CC"/>
              </a:solidFill>
            </a:endParaRPr>
          </a:p>
        </p:txBody>
      </p:sp>
      <p:sp>
        <p:nvSpPr>
          <p:cNvPr id="197" name="Google Shape;197;p1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2"/>
          <p:cNvSpPr txBox="1"/>
          <p:nvPr/>
        </p:nvSpPr>
        <p:spPr>
          <a:xfrm>
            <a:off x="534033" y="199589"/>
            <a:ext cx="16725300" cy="153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5000" u="none" cap="none" strike="noStrike">
                <a:solidFill>
                  <a:srgbClr val="1255CC"/>
                </a:solidFill>
                <a:latin typeface="Hanuman"/>
                <a:ea typeface="Hanuman"/>
                <a:cs typeface="Hanuman"/>
                <a:sym typeface="Hanuman"/>
              </a:rPr>
              <a:t>Thyroid disease diagnosis using deep convolutional neural network </a:t>
            </a:r>
            <a:r>
              <a:rPr b="0" i="0" lang="en-US" sz="5000" cap="none" strike="noStrike">
                <a:solidFill>
                  <a:srgbClr val="1255CC"/>
                </a:solidFill>
                <a:uFill>
                  <a:noFill/>
                </a:uFill>
                <a:latin typeface="Hanuman"/>
                <a:ea typeface="Hanuman"/>
                <a:cs typeface="Hanuman"/>
                <a:sym typeface="Hanuman"/>
                <a:hlinkClick>
                  <a:extLst>
                    <a:ext uri="{A12FA001-AC4F-418D-AE19-62706E023703}">
                      <ahyp:hlinkClr val="tx"/>
                    </a:ext>
                  </a:extLst>
                </a:hlinkClick>
              </a:rPr>
              <a:t>[11]</a:t>
            </a:r>
            <a:endParaRPr>
              <a:solidFill>
                <a:srgbClr val="1255CC"/>
              </a:solidFill>
            </a:endParaRPr>
          </a:p>
        </p:txBody>
      </p:sp>
      <p:cxnSp>
        <p:nvCxnSpPr>
          <p:cNvPr id="203" name="Google Shape;203;p12"/>
          <p:cNvCxnSpPr/>
          <p:nvPr/>
        </p:nvCxnSpPr>
        <p:spPr>
          <a:xfrm rot="10800000">
            <a:off x="534167" y="1738889"/>
            <a:ext cx="8362500" cy="0"/>
          </a:xfrm>
          <a:prstGeom prst="straightConnector1">
            <a:avLst/>
          </a:prstGeom>
          <a:noFill/>
          <a:ln cap="flat" cmpd="sng" w="19050">
            <a:solidFill>
              <a:schemeClr val="dk1"/>
            </a:solidFill>
            <a:prstDash val="solid"/>
            <a:round/>
            <a:headEnd len="sm" w="sm" type="none"/>
            <a:tailEnd len="sm" w="sm" type="none"/>
          </a:ln>
        </p:spPr>
      </p:cxnSp>
      <p:sp>
        <p:nvSpPr>
          <p:cNvPr id="204" name="Google Shape;204;p12"/>
          <p:cNvSpPr/>
          <p:nvPr/>
        </p:nvSpPr>
        <p:spPr>
          <a:xfrm rot="5400000">
            <a:off x="11753305" y="4685670"/>
            <a:ext cx="8414913" cy="2208915"/>
          </a:xfrm>
          <a:custGeom>
            <a:rect b="b" l="l" r="r" t="t"/>
            <a:pathLst>
              <a:path extrusionOk="0" h="2208915" w="8414913">
                <a:moveTo>
                  <a:pt x="0" y="0"/>
                </a:moveTo>
                <a:lnTo>
                  <a:pt x="8414914" y="0"/>
                </a:lnTo>
                <a:lnTo>
                  <a:pt x="8414914" y="2208915"/>
                </a:lnTo>
                <a:lnTo>
                  <a:pt x="0" y="2208915"/>
                </a:lnTo>
                <a:lnTo>
                  <a:pt x="0" y="0"/>
                </a:lnTo>
                <a:close/>
              </a:path>
            </a:pathLst>
          </a:custGeom>
          <a:blipFill rotWithShape="1">
            <a:blip r:embed="rId3">
              <a:alphaModFix/>
            </a:blip>
            <a:stretch>
              <a:fillRect b="0" l="0" r="0" t="0"/>
            </a:stretch>
          </a:blipFill>
          <a:ln>
            <a:noFill/>
          </a:ln>
        </p:spPr>
      </p:sp>
      <p:sp>
        <p:nvSpPr>
          <p:cNvPr id="205" name="Google Shape;205;p12"/>
          <p:cNvSpPr txBox="1"/>
          <p:nvPr/>
        </p:nvSpPr>
        <p:spPr>
          <a:xfrm>
            <a:off x="378930" y="2031098"/>
            <a:ext cx="13876500" cy="6694800"/>
          </a:xfrm>
          <a:prstGeom prst="rect">
            <a:avLst/>
          </a:prstGeom>
          <a:noFill/>
          <a:ln>
            <a:noFill/>
          </a:ln>
        </p:spPr>
        <p:txBody>
          <a:bodyPr anchorCtr="0" anchor="t" bIns="0" lIns="0" spcFirstLastPara="1" rIns="0" wrap="square" tIns="0">
            <a:spAutoFit/>
          </a:bodyPr>
          <a:lstStyle/>
          <a:p>
            <a:pPr indent="-286321" lvl="1" marL="572641" marR="0" rtl="0" algn="l">
              <a:lnSpc>
                <a:spcPct val="140007"/>
              </a:lnSpc>
              <a:spcBef>
                <a:spcPts val="0"/>
              </a:spcBef>
              <a:spcAft>
                <a:spcPts val="0"/>
              </a:spcAft>
              <a:buClr>
                <a:schemeClr val="dk1"/>
              </a:buClr>
              <a:buSzPts val="2652"/>
              <a:buFont typeface="Arial"/>
              <a:buChar char="•"/>
            </a:pPr>
            <a:r>
              <a:rPr b="0" i="0" lang="en-US" sz="2652" u="sng" cap="none" strike="noStrike">
                <a:solidFill>
                  <a:srgbClr val="980000"/>
                </a:solidFill>
                <a:latin typeface="Times New Roman"/>
                <a:ea typeface="Times New Roman"/>
                <a:cs typeface="Times New Roman"/>
                <a:sym typeface="Times New Roman"/>
                <a:hlinkClick r:id="rId4">
                  <a:extLst>
                    <a:ext uri="{A12FA001-AC4F-418D-AE19-62706E023703}">
                      <ahyp:hlinkClr val="tx"/>
                    </a:ext>
                  </a:extLst>
                </a:hlinkClick>
              </a:rPr>
              <a:t>Huayi Zhao</a:t>
            </a:r>
            <a:r>
              <a:rPr b="0" i="0" lang="en-US" sz="2652" u="none" cap="none" strike="noStrike">
                <a:solidFill>
                  <a:schemeClr val="dk1"/>
                </a:solidFill>
                <a:latin typeface="Times New Roman"/>
                <a:ea typeface="Times New Roman"/>
                <a:cs typeface="Times New Roman"/>
                <a:sym typeface="Times New Roman"/>
              </a:rPr>
              <a:t> and his colleagues developed this pipeline. </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uses four pre-trained </a:t>
            </a:r>
            <a:r>
              <a:rPr b="0" i="0" lang="en-US" sz="2652" u="none" cap="none" strike="noStrike">
                <a:solidFill>
                  <a:srgbClr val="980000"/>
                </a:solidFill>
                <a:latin typeface="Times New Roman"/>
                <a:ea typeface="Times New Roman"/>
                <a:cs typeface="Times New Roman"/>
                <a:sym typeface="Times New Roman"/>
              </a:rPr>
              <a:t>Deep Convolutional Neural Network (DCNN)</a:t>
            </a:r>
            <a:r>
              <a:rPr b="0" i="0" lang="en-US" sz="2652" u="none" cap="none" strike="noStrike">
                <a:solidFill>
                  <a:schemeClr val="dk1"/>
                </a:solidFill>
                <a:latin typeface="Times New Roman"/>
                <a:ea typeface="Times New Roman"/>
                <a:cs typeface="Times New Roman"/>
                <a:sym typeface="Times New Roman"/>
              </a:rPr>
              <a:t> models, </a:t>
            </a:r>
            <a:r>
              <a:rPr b="1" i="0" lang="en-US" sz="2652" u="none" cap="none" strike="noStrike">
                <a:solidFill>
                  <a:schemeClr val="dk1"/>
                </a:solidFill>
                <a:latin typeface="Times New Roman"/>
                <a:ea typeface="Times New Roman"/>
                <a:cs typeface="Times New Roman"/>
                <a:sym typeface="Times New Roman"/>
              </a:rPr>
              <a:t>AlexNet, ShuffleNetV2, MobileNetV3, and ResNet-34</a:t>
            </a:r>
            <a:r>
              <a:rPr b="0" i="0" lang="en-US" sz="2652" u="none" cap="none" strike="noStrike">
                <a:solidFill>
                  <a:schemeClr val="dk1"/>
                </a:solidFill>
                <a:latin typeface="Times New Roman"/>
                <a:ea typeface="Times New Roman"/>
                <a:cs typeface="Times New Roman"/>
                <a:sym typeface="Times New Roman"/>
              </a:rPr>
              <a:t>, to improve the diagnostic performance of nuclear medicine physicians. </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The dataset contains </a:t>
            </a:r>
            <a:r>
              <a:rPr b="0" i="0" lang="en-US" sz="2652" u="none" cap="none" strike="noStrike">
                <a:solidFill>
                  <a:srgbClr val="980000"/>
                </a:solidFill>
                <a:latin typeface="Times New Roman"/>
                <a:ea typeface="Times New Roman"/>
                <a:cs typeface="Times New Roman"/>
                <a:sym typeface="Times New Roman"/>
              </a:rPr>
              <a:t>3194 SPECT thyroid images</a:t>
            </a:r>
            <a:r>
              <a:rPr b="0" i="0" lang="en-US" sz="2652" u="none" cap="none" strike="noStrike">
                <a:solidFill>
                  <a:schemeClr val="dk1"/>
                </a:solidFill>
                <a:latin typeface="Times New Roman"/>
                <a:ea typeface="Times New Roman"/>
                <a:cs typeface="Times New Roman"/>
                <a:sym typeface="Times New Roman"/>
              </a:rPr>
              <a:t> divided into training, internal validation, and external validation and categorized into </a:t>
            </a:r>
            <a:r>
              <a:rPr b="1" i="0" lang="en-US" sz="2652" u="none" cap="none" strike="noStrike">
                <a:solidFill>
                  <a:srgbClr val="980000"/>
                </a:solidFill>
                <a:latin typeface="Times New Roman"/>
                <a:ea typeface="Times New Roman"/>
                <a:cs typeface="Times New Roman"/>
                <a:sym typeface="Times New Roman"/>
              </a:rPr>
              <a:t>Graves’ disease, subacute thyroiditis, thyroid tumour, and normal thyroid. </a:t>
            </a:r>
            <a:endParaRPr b="1">
              <a:solidFill>
                <a:srgbClr val="980000"/>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rgbClr val="980000"/>
                </a:solidFill>
                <a:latin typeface="Times New Roman"/>
                <a:ea typeface="Times New Roman"/>
                <a:cs typeface="Times New Roman"/>
                <a:sym typeface="Times New Roman"/>
              </a:rPr>
              <a:t>ResNer-34 </a:t>
            </a:r>
            <a:r>
              <a:rPr b="0" i="0" lang="en-US" sz="2652" u="none" cap="none" strike="noStrike">
                <a:solidFill>
                  <a:schemeClr val="dk1"/>
                </a:solidFill>
                <a:latin typeface="Times New Roman"/>
                <a:ea typeface="Times New Roman"/>
                <a:cs typeface="Times New Roman"/>
                <a:sym typeface="Times New Roman"/>
              </a:rPr>
              <a:t>proved to be the best model. High values </a:t>
            </a:r>
            <a:r>
              <a:rPr b="0" i="0" lang="en-US" sz="2652" u="none" cap="none" strike="noStrike">
                <a:solidFill>
                  <a:srgbClr val="980000"/>
                </a:solidFill>
                <a:latin typeface="Times New Roman"/>
                <a:ea typeface="Times New Roman"/>
                <a:cs typeface="Times New Roman"/>
                <a:sym typeface="Times New Roman"/>
              </a:rPr>
              <a:t>(&gt;90) of Recall</a:t>
            </a:r>
            <a:r>
              <a:rPr b="0" i="0" lang="en-US" sz="2652" u="none" cap="none" strike="noStrike">
                <a:solidFill>
                  <a:schemeClr val="dk1"/>
                </a:solidFill>
                <a:latin typeface="Times New Roman"/>
                <a:ea typeface="Times New Roman"/>
                <a:cs typeface="Times New Roman"/>
                <a:sym typeface="Times New Roman"/>
              </a:rPr>
              <a:t> and precision are achieved.  </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Their research showed that </a:t>
            </a:r>
            <a:r>
              <a:rPr b="1" i="0" lang="en-US" sz="2652" u="none" cap="none" strike="noStrike">
                <a:solidFill>
                  <a:srgbClr val="980000"/>
                </a:solidFill>
                <a:latin typeface="Times New Roman"/>
                <a:ea typeface="Times New Roman"/>
                <a:cs typeface="Times New Roman"/>
                <a:sym typeface="Times New Roman"/>
              </a:rPr>
              <a:t>DCNNs can be used to classify thyroid SPECT images</a:t>
            </a:r>
            <a:r>
              <a:rPr b="0" i="0" lang="en-US" sz="2652" u="none" cap="none" strike="noStrike">
                <a:solidFill>
                  <a:schemeClr val="dk1"/>
                </a:solidFill>
                <a:latin typeface="Times New Roman"/>
                <a:ea typeface="Times New Roman"/>
                <a:cs typeface="Times New Roman"/>
                <a:sym typeface="Times New Roman"/>
              </a:rPr>
              <a:t>, and the models shows performance better than experienced nuclear medicine physicians. </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lang="en-US" sz="2652">
                <a:solidFill>
                  <a:schemeClr val="dk1"/>
                </a:solidFill>
                <a:latin typeface="Times New Roman"/>
                <a:ea typeface="Times New Roman"/>
                <a:cs typeface="Times New Roman"/>
                <a:sym typeface="Times New Roman"/>
              </a:rPr>
              <a:t>C</a:t>
            </a:r>
            <a:r>
              <a:rPr b="0" i="0" lang="en-US" sz="2652" u="none" cap="none" strike="noStrike">
                <a:solidFill>
                  <a:schemeClr val="dk1"/>
                </a:solidFill>
                <a:latin typeface="Times New Roman"/>
                <a:ea typeface="Times New Roman"/>
                <a:cs typeface="Times New Roman"/>
                <a:sym typeface="Times New Roman"/>
              </a:rPr>
              <a:t>onclusion</a:t>
            </a:r>
            <a:r>
              <a:rPr lang="en-US" sz="2652">
                <a:solidFill>
                  <a:schemeClr val="dk1"/>
                </a:solidFill>
                <a:latin typeface="Times New Roman"/>
                <a:ea typeface="Times New Roman"/>
                <a:cs typeface="Times New Roman"/>
                <a:sym typeface="Times New Roman"/>
              </a:rPr>
              <a:t>:</a:t>
            </a:r>
            <a:r>
              <a:rPr b="0" i="0" lang="en-US" sz="2652" u="none" cap="none" strike="noStrike">
                <a:solidFill>
                  <a:schemeClr val="dk1"/>
                </a:solidFill>
                <a:latin typeface="Times New Roman"/>
                <a:ea typeface="Times New Roman"/>
                <a:cs typeface="Times New Roman"/>
                <a:sym typeface="Times New Roman"/>
              </a:rPr>
              <a:t> model is </a:t>
            </a:r>
            <a:r>
              <a:rPr b="0" i="0" lang="en-US" sz="2652" u="none" cap="none" strike="noStrike">
                <a:solidFill>
                  <a:srgbClr val="980000"/>
                </a:solidFill>
                <a:latin typeface="Times New Roman"/>
                <a:ea typeface="Times New Roman"/>
                <a:cs typeface="Times New Roman"/>
                <a:sym typeface="Times New Roman"/>
              </a:rPr>
              <a:t>not always perfect</a:t>
            </a:r>
            <a:r>
              <a:rPr b="0" i="0" lang="en-US" sz="2652" u="none" cap="none" strike="noStrike">
                <a:solidFill>
                  <a:schemeClr val="dk1"/>
                </a:solidFill>
                <a:latin typeface="Times New Roman"/>
                <a:ea typeface="Times New Roman"/>
                <a:cs typeface="Times New Roman"/>
                <a:sym typeface="Times New Roman"/>
              </a:rPr>
              <a:t>. However, it can be a valuable tool for clinicians to make quick and precise diagnoses of thyroid disease in their daily practice.</a:t>
            </a:r>
            <a:endParaRPr>
              <a:solidFill>
                <a:schemeClr val="dk1"/>
              </a:solidFill>
            </a:endParaRPr>
          </a:p>
        </p:txBody>
      </p:sp>
      <p:sp>
        <p:nvSpPr>
          <p:cNvPr id="206" name="Google Shape;206;p12"/>
          <p:cNvSpPr txBox="1"/>
          <p:nvPr/>
        </p:nvSpPr>
        <p:spPr>
          <a:xfrm>
            <a:off x="10549864" y="9493454"/>
            <a:ext cx="4161600" cy="4083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1" lang="en-US" sz="2652" u="none" cap="none" strike="noStrike">
                <a:solidFill>
                  <a:schemeClr val="dk1"/>
                </a:solidFill>
                <a:latin typeface="Times"/>
                <a:ea typeface="Times"/>
                <a:cs typeface="Times"/>
                <a:sym typeface="Times"/>
              </a:rPr>
              <a:t>ResNet-34 model architecture</a:t>
            </a:r>
            <a:endParaRPr>
              <a:solidFill>
                <a:schemeClr val="dk1"/>
              </a:solidFill>
            </a:endParaRPr>
          </a:p>
        </p:txBody>
      </p:sp>
      <p:sp>
        <p:nvSpPr>
          <p:cNvPr id="207" name="Google Shape;207;p12"/>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08" name="Google Shape;208;p12"/>
          <p:cNvSpPr txBox="1"/>
          <p:nvPr/>
        </p:nvSpPr>
        <p:spPr>
          <a:xfrm>
            <a:off x="15921675" y="9794400"/>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40007"/>
              </a:lnSpc>
              <a:spcBef>
                <a:spcPts val="0"/>
              </a:spcBef>
              <a:spcAft>
                <a:spcPts val="0"/>
              </a:spcAft>
              <a:buNone/>
            </a:pPr>
            <a:r>
              <a:t/>
            </a:r>
            <a:endParaRPr i="1" sz="20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3"/>
          <p:cNvSpPr txBox="1"/>
          <p:nvPr/>
        </p:nvSpPr>
        <p:spPr>
          <a:xfrm>
            <a:off x="495924" y="41425"/>
            <a:ext cx="17602800" cy="147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4800" u="none" cap="none" strike="noStrike">
                <a:solidFill>
                  <a:srgbClr val="1255CC"/>
                </a:solidFill>
                <a:latin typeface="Hanuman"/>
                <a:ea typeface="Hanuman"/>
                <a:cs typeface="Hanuman"/>
                <a:sym typeface="Hanuman"/>
              </a:rPr>
              <a:t>Deep learning for Intelligent diagnosis in thyroid</a:t>
            </a:r>
            <a:r>
              <a:rPr lang="en-US" sz="4800">
                <a:solidFill>
                  <a:srgbClr val="1255CC"/>
                </a:solidFill>
                <a:latin typeface="Hanuman"/>
                <a:ea typeface="Hanuman"/>
                <a:cs typeface="Hanuman"/>
                <a:sym typeface="Hanuman"/>
              </a:rPr>
              <a:t> </a:t>
            </a:r>
            <a:r>
              <a:rPr b="0" i="0" lang="en-US" sz="4800" u="none" cap="none" strike="noStrike">
                <a:solidFill>
                  <a:srgbClr val="1255CC"/>
                </a:solidFill>
                <a:latin typeface="Hanuman"/>
                <a:ea typeface="Hanuman"/>
                <a:cs typeface="Hanuman"/>
                <a:sym typeface="Hanuman"/>
              </a:rPr>
              <a:t>scintigraphy </a:t>
            </a:r>
            <a:r>
              <a:rPr b="0" i="0" lang="en-US" sz="4800" u="sng" cap="none" strike="noStrike">
                <a:solidFill>
                  <a:schemeClr val="hlink"/>
                </a:solidFill>
                <a:latin typeface="Hanuman"/>
                <a:ea typeface="Hanuman"/>
                <a:cs typeface="Hanuman"/>
                <a:sym typeface="Hanuman"/>
                <a:hlinkClick action="ppaction://hlinksldjump" r:id="rId3"/>
              </a:rPr>
              <a:t>[12]</a:t>
            </a:r>
            <a:endParaRPr>
              <a:solidFill>
                <a:srgbClr val="1255CC"/>
              </a:solidFill>
            </a:endParaRPr>
          </a:p>
        </p:txBody>
      </p:sp>
      <p:cxnSp>
        <p:nvCxnSpPr>
          <p:cNvPr id="214" name="Google Shape;214;p13"/>
          <p:cNvCxnSpPr/>
          <p:nvPr/>
        </p:nvCxnSpPr>
        <p:spPr>
          <a:xfrm rot="10800000">
            <a:off x="524625" y="1519225"/>
            <a:ext cx="17584200" cy="19200"/>
          </a:xfrm>
          <a:prstGeom prst="straightConnector1">
            <a:avLst/>
          </a:prstGeom>
          <a:noFill/>
          <a:ln cap="flat" cmpd="sng" w="19050">
            <a:solidFill>
              <a:schemeClr val="dk1"/>
            </a:solidFill>
            <a:prstDash val="solid"/>
            <a:round/>
            <a:headEnd len="sm" w="sm" type="none"/>
            <a:tailEnd len="sm" w="sm" type="none"/>
          </a:ln>
        </p:spPr>
      </p:cxnSp>
      <p:sp>
        <p:nvSpPr>
          <p:cNvPr id="215" name="Google Shape;215;p13"/>
          <p:cNvSpPr txBox="1"/>
          <p:nvPr/>
        </p:nvSpPr>
        <p:spPr>
          <a:xfrm>
            <a:off x="495933" y="1845748"/>
            <a:ext cx="17098800" cy="7266300"/>
          </a:xfrm>
          <a:prstGeom prst="rect">
            <a:avLst/>
          </a:prstGeom>
          <a:noFill/>
          <a:ln>
            <a:noFill/>
          </a:ln>
        </p:spPr>
        <p:txBody>
          <a:bodyPr anchorCtr="0" anchor="t" bIns="0" lIns="0" spcFirstLastPara="1" rIns="0" wrap="square" tIns="0">
            <a:spAutoFit/>
          </a:bodyPr>
          <a:lstStyle/>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rgbClr val="980000"/>
                </a:solidFill>
                <a:latin typeface="Times New Roman"/>
                <a:ea typeface="Times New Roman"/>
                <a:cs typeface="Times New Roman"/>
                <a:sym typeface="Times New Roman"/>
              </a:rPr>
              <a:t>Tingting Qia et al. </a:t>
            </a:r>
            <a:r>
              <a:rPr b="0" i="0" lang="en-US" sz="2652" u="none" cap="none" strike="noStrike">
                <a:solidFill>
                  <a:schemeClr val="dk1"/>
                </a:solidFill>
                <a:latin typeface="Times New Roman"/>
                <a:ea typeface="Times New Roman"/>
                <a:cs typeface="Times New Roman"/>
                <a:sym typeface="Times New Roman"/>
              </a:rPr>
              <a:t>developed a diagnostic assistance system for Nuclear Medicine (NM) Residents using deep learning models such as </a:t>
            </a:r>
            <a:r>
              <a:rPr b="1" i="0" lang="en-US" sz="2652" u="none" cap="none" strike="noStrike">
                <a:solidFill>
                  <a:schemeClr val="dk1"/>
                </a:solidFill>
                <a:latin typeface="Times New Roman"/>
                <a:ea typeface="Times New Roman"/>
                <a:cs typeface="Times New Roman"/>
                <a:sym typeface="Times New Roman"/>
              </a:rPr>
              <a:t>AlexNet, VGGNet, and ResNet</a:t>
            </a:r>
            <a:r>
              <a:rPr b="0" i="0" lang="en-US" sz="2652" u="none" cap="none" strike="noStrike">
                <a:solidFill>
                  <a:schemeClr val="dk1"/>
                </a:solidFill>
                <a:latin typeface="Times New Roman"/>
                <a:ea typeface="Times New Roman"/>
                <a:cs typeface="Times New Roman"/>
                <a:sym typeface="Times New Roman"/>
              </a:rPr>
              <a:t>, training each separately with </a:t>
            </a:r>
            <a:r>
              <a:rPr b="0" i="0" lang="en-US" sz="2652" u="none" cap="none" strike="noStrike">
                <a:solidFill>
                  <a:srgbClr val="980000"/>
                </a:solidFill>
                <a:latin typeface="Times New Roman"/>
                <a:ea typeface="Times New Roman"/>
                <a:cs typeface="Times New Roman"/>
                <a:sym typeface="Times New Roman"/>
              </a:rPr>
              <a:t>transfer learning </a:t>
            </a:r>
            <a:r>
              <a:rPr b="0" i="0" lang="en-US" sz="2652" u="none" cap="none" strike="noStrike">
                <a:solidFill>
                  <a:schemeClr val="dk1"/>
                </a:solidFill>
                <a:latin typeface="Times New Roman"/>
                <a:ea typeface="Times New Roman"/>
                <a:cs typeface="Times New Roman"/>
                <a:sym typeface="Times New Roman"/>
              </a:rPr>
              <a:t>on an imbalanced SPECT image dataset. </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To address the issue of imbalanced data, the authors </a:t>
            </a:r>
            <a:r>
              <a:rPr b="0" i="0" lang="en-US" sz="2652" u="none" cap="none" strike="noStrike">
                <a:solidFill>
                  <a:srgbClr val="980000"/>
                </a:solidFill>
                <a:latin typeface="Times New Roman"/>
                <a:ea typeface="Times New Roman"/>
                <a:cs typeface="Times New Roman"/>
                <a:sym typeface="Times New Roman"/>
              </a:rPr>
              <a:t>generated synthetic samples</a:t>
            </a:r>
            <a:r>
              <a:rPr b="0" i="0" lang="en-US" sz="2652" u="none" cap="none" strike="noStrike">
                <a:solidFill>
                  <a:schemeClr val="dk1"/>
                </a:solidFill>
                <a:latin typeface="Times New Roman"/>
                <a:ea typeface="Times New Roman"/>
                <a:cs typeface="Times New Roman"/>
                <a:sym typeface="Times New Roman"/>
              </a:rPr>
              <a:t> using </a:t>
            </a:r>
            <a:r>
              <a:rPr b="0" i="0" lang="en-US" sz="2652" u="none" cap="none" strike="noStrike">
                <a:solidFill>
                  <a:srgbClr val="980000"/>
                </a:solidFill>
                <a:latin typeface="Times New Roman"/>
                <a:ea typeface="Times New Roman"/>
                <a:cs typeface="Times New Roman"/>
                <a:sym typeface="Times New Roman"/>
              </a:rPr>
              <a:t>Auxiliary Classifier Generative Adversarial Networks (AC-GANs). </a:t>
            </a:r>
            <a:endParaRPr>
              <a:solidFill>
                <a:srgbClr val="980000"/>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They also introduced </a:t>
            </a:r>
            <a:r>
              <a:rPr b="0" i="0" lang="en-US" sz="2652" u="none" cap="none" strike="noStrike">
                <a:solidFill>
                  <a:srgbClr val="980000"/>
                </a:solidFill>
                <a:latin typeface="Times New Roman"/>
                <a:ea typeface="Times New Roman"/>
                <a:cs typeface="Times New Roman"/>
                <a:sym typeface="Times New Roman"/>
              </a:rPr>
              <a:t>progressive growth</a:t>
            </a:r>
            <a:r>
              <a:rPr b="0" i="0" lang="en-US" sz="2652" u="none" cap="none" strike="noStrike">
                <a:solidFill>
                  <a:schemeClr val="dk1"/>
                </a:solidFill>
                <a:latin typeface="Times New Roman"/>
                <a:ea typeface="Times New Roman"/>
                <a:cs typeface="Times New Roman"/>
                <a:sym typeface="Times New Roman"/>
              </a:rPr>
              <a:t>, which started by generating low-resolution images and gradually increased the resolution. This allowed the model to learn pixel features at different scales and produce higher-quality synthetic images.</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 </a:t>
            </a:r>
            <a:r>
              <a:rPr b="0" i="0" lang="en-US" sz="2652" u="none" cap="none" strike="noStrike">
                <a:solidFill>
                  <a:srgbClr val="980000"/>
                </a:solidFill>
                <a:latin typeface="Times New Roman"/>
                <a:ea typeface="Times New Roman"/>
                <a:cs typeface="Times New Roman"/>
                <a:sym typeface="Times New Roman"/>
              </a:rPr>
              <a:t>ResNet</a:t>
            </a:r>
            <a:r>
              <a:rPr b="0" i="0" lang="en-US" sz="2652" u="none" cap="none" strike="noStrike">
                <a:solidFill>
                  <a:schemeClr val="dk1"/>
                </a:solidFill>
                <a:latin typeface="Times New Roman"/>
                <a:ea typeface="Times New Roman"/>
                <a:cs typeface="Times New Roman"/>
                <a:sym typeface="Times New Roman"/>
              </a:rPr>
              <a:t> emerged as the best-performing model, achieving a </a:t>
            </a:r>
            <a:r>
              <a:rPr b="0" i="0" lang="en-US" sz="2652" u="none" cap="none" strike="noStrike">
                <a:solidFill>
                  <a:srgbClr val="980000"/>
                </a:solidFill>
                <a:latin typeface="Times New Roman"/>
                <a:ea typeface="Times New Roman"/>
                <a:cs typeface="Times New Roman"/>
                <a:sym typeface="Times New Roman"/>
              </a:rPr>
              <a:t>Kappa score of 0.802</a:t>
            </a:r>
            <a:r>
              <a:rPr b="0" i="0" lang="en-US" sz="2652" u="none" cap="none" strike="noStrike">
                <a:solidFill>
                  <a:schemeClr val="dk1"/>
                </a:solidFill>
                <a:latin typeface="Times New Roman"/>
                <a:ea typeface="Times New Roman"/>
                <a:cs typeface="Times New Roman"/>
                <a:sym typeface="Times New Roman"/>
              </a:rPr>
              <a:t> and proving significant diagnostic assistance. Its inference speeds were </a:t>
            </a:r>
            <a:r>
              <a:rPr b="0" i="0" lang="en-US" sz="2652" u="none" cap="none" strike="noStrike">
                <a:solidFill>
                  <a:srgbClr val="980000"/>
                </a:solidFill>
                <a:latin typeface="Times New Roman"/>
                <a:ea typeface="Times New Roman"/>
                <a:cs typeface="Times New Roman"/>
                <a:sym typeface="Times New Roman"/>
              </a:rPr>
              <a:t>400 to 600 times</a:t>
            </a:r>
            <a:r>
              <a:rPr b="0" i="0" lang="en-US" sz="2652" u="none" cap="none" strike="noStrike">
                <a:solidFill>
                  <a:schemeClr val="dk1"/>
                </a:solidFill>
                <a:latin typeface="Times New Roman"/>
                <a:ea typeface="Times New Roman"/>
                <a:cs typeface="Times New Roman"/>
                <a:sym typeface="Times New Roman"/>
              </a:rPr>
              <a:t> faster than those of its human counterparts. </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Although these models </a:t>
            </a:r>
            <a:r>
              <a:rPr b="0" i="0" lang="en-US" sz="2652" u="none" cap="none" strike="noStrike">
                <a:solidFill>
                  <a:srgbClr val="980000"/>
                </a:solidFill>
                <a:latin typeface="Times New Roman"/>
                <a:ea typeface="Times New Roman"/>
                <a:cs typeface="Times New Roman"/>
                <a:sym typeface="Times New Roman"/>
              </a:rPr>
              <a:t>outperformed first-year NM residents</a:t>
            </a:r>
            <a:r>
              <a:rPr b="0" i="0" lang="en-US" sz="2652" u="none" cap="none" strike="noStrike">
                <a:solidFill>
                  <a:schemeClr val="dk1"/>
                </a:solidFill>
                <a:latin typeface="Times New Roman"/>
                <a:ea typeface="Times New Roman"/>
                <a:cs typeface="Times New Roman"/>
                <a:sym typeface="Times New Roman"/>
              </a:rPr>
              <a:t>, they did not match the diagnostic accuracy of third-year NM residents.</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Their study demonstrated that data augmentation and GANs </a:t>
            </a:r>
            <a:r>
              <a:rPr b="0" i="0" lang="en-US" sz="2652" u="none" cap="none" strike="noStrike">
                <a:solidFill>
                  <a:srgbClr val="980000"/>
                </a:solidFill>
                <a:latin typeface="Times New Roman"/>
                <a:ea typeface="Times New Roman"/>
                <a:cs typeface="Times New Roman"/>
                <a:sym typeface="Times New Roman"/>
              </a:rPr>
              <a:t>positively impact</a:t>
            </a:r>
            <a:r>
              <a:rPr b="0" i="0" lang="en-US" sz="2652" u="none" cap="none" strike="noStrike">
                <a:solidFill>
                  <a:schemeClr val="dk1"/>
                </a:solidFill>
                <a:latin typeface="Times New Roman"/>
                <a:ea typeface="Times New Roman"/>
                <a:cs typeface="Times New Roman"/>
                <a:sym typeface="Times New Roman"/>
              </a:rPr>
              <a:t> SPECT scan classification, improving model performance and effectively addressing dataset imbalance.</a:t>
            </a:r>
            <a:endParaRPr>
              <a:solidFill>
                <a:schemeClr val="dk1"/>
              </a:solidFill>
            </a:endParaRPr>
          </a:p>
        </p:txBody>
      </p:sp>
      <p:sp>
        <p:nvSpPr>
          <p:cNvPr id="216" name="Google Shape;216;p1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4"/>
          <p:cNvSpPr txBox="1"/>
          <p:nvPr/>
        </p:nvSpPr>
        <p:spPr>
          <a:xfrm>
            <a:off x="495925" y="164178"/>
            <a:ext cx="17358900" cy="1740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5655" u="none" cap="none" strike="noStrike">
                <a:solidFill>
                  <a:srgbClr val="1255CC"/>
                </a:solidFill>
                <a:latin typeface="Hanuman"/>
                <a:ea typeface="Hanuman"/>
                <a:cs typeface="Hanuman"/>
                <a:sym typeface="Hanuman"/>
              </a:rPr>
              <a:t>Thyroid Diagnosis Images Using Convolutional Neural Network with Optimization </a:t>
            </a:r>
            <a:r>
              <a:rPr b="0" i="0" lang="en-US" sz="5655" u="sng" cap="none" strike="noStrike">
                <a:solidFill>
                  <a:schemeClr val="hlink"/>
                </a:solidFill>
                <a:latin typeface="Hanuman"/>
                <a:ea typeface="Hanuman"/>
                <a:cs typeface="Hanuman"/>
                <a:sym typeface="Hanuman"/>
                <a:hlinkClick action="ppaction://hlinksldjump" r:id="rId3"/>
              </a:rPr>
              <a:t>[13]</a:t>
            </a:r>
            <a:endParaRPr b="0" i="0" sz="5655" u="none" cap="none" strike="noStrike">
              <a:solidFill>
                <a:srgbClr val="1255CC"/>
              </a:solidFill>
              <a:latin typeface="Hanuman"/>
              <a:ea typeface="Hanuman"/>
              <a:cs typeface="Hanuman"/>
              <a:sym typeface="Hanuman"/>
            </a:endParaRPr>
          </a:p>
        </p:txBody>
      </p:sp>
      <p:cxnSp>
        <p:nvCxnSpPr>
          <p:cNvPr id="222" name="Google Shape;222;p14"/>
          <p:cNvCxnSpPr/>
          <p:nvPr/>
        </p:nvCxnSpPr>
        <p:spPr>
          <a:xfrm rot="10800000">
            <a:off x="496012" y="1934109"/>
            <a:ext cx="15302700" cy="0"/>
          </a:xfrm>
          <a:prstGeom prst="straightConnector1">
            <a:avLst/>
          </a:prstGeom>
          <a:noFill/>
          <a:ln cap="flat" cmpd="sng" w="19050">
            <a:solidFill>
              <a:schemeClr val="dk1"/>
            </a:solidFill>
            <a:prstDash val="solid"/>
            <a:round/>
            <a:headEnd len="sm" w="sm" type="none"/>
            <a:tailEnd len="sm" w="sm" type="none"/>
          </a:ln>
        </p:spPr>
      </p:cxnSp>
      <p:sp>
        <p:nvSpPr>
          <p:cNvPr id="223" name="Google Shape;223;p14"/>
          <p:cNvSpPr txBox="1"/>
          <p:nvPr/>
        </p:nvSpPr>
        <p:spPr>
          <a:xfrm>
            <a:off x="495928" y="2060550"/>
            <a:ext cx="11219100" cy="7838100"/>
          </a:xfrm>
          <a:prstGeom prst="rect">
            <a:avLst/>
          </a:prstGeom>
          <a:noFill/>
          <a:ln>
            <a:noFill/>
          </a:ln>
        </p:spPr>
        <p:txBody>
          <a:bodyPr anchorCtr="0" anchor="t" bIns="0" lIns="0" spcFirstLastPara="1" rIns="0" wrap="square" tIns="0">
            <a:spAutoFit/>
          </a:bodyPr>
          <a:lstStyle/>
          <a:p>
            <a:pPr indent="-397002" lvl="0" marL="457200" marR="0" rtl="0" algn="l">
              <a:lnSpc>
                <a:spcPct val="140007"/>
              </a:lnSpc>
              <a:spcBef>
                <a:spcPts val="0"/>
              </a:spcBef>
              <a:spcAft>
                <a:spcPts val="0"/>
              </a:spcAft>
              <a:buSzPts val="2652"/>
              <a:buFont typeface="Times New Roman"/>
              <a:buChar char="●"/>
            </a:pPr>
            <a:r>
              <a:rPr b="0" i="0" lang="en-US" sz="2652" u="none" cap="none" strike="noStrike">
                <a:solidFill>
                  <a:srgbClr val="980000"/>
                </a:solidFill>
                <a:latin typeface="Times New Roman"/>
                <a:ea typeface="Times New Roman"/>
                <a:cs typeface="Times New Roman"/>
                <a:sym typeface="Times New Roman"/>
              </a:rPr>
              <a:t>Liyong Ma </a:t>
            </a:r>
            <a:r>
              <a:rPr b="0" i="0" lang="en-US" sz="2652" u="none" cap="none" strike="noStrike">
                <a:solidFill>
                  <a:schemeClr val="dk1"/>
                </a:solidFill>
                <a:latin typeface="Times New Roman"/>
                <a:ea typeface="Times New Roman"/>
                <a:cs typeface="Times New Roman"/>
                <a:sym typeface="Times New Roman"/>
              </a:rPr>
              <a:t>and team developed a </a:t>
            </a:r>
            <a:r>
              <a:rPr b="0" i="0" lang="en-US" sz="2652" u="none" cap="none" strike="noStrike">
                <a:solidFill>
                  <a:srgbClr val="980000"/>
                </a:solidFill>
                <a:latin typeface="Times New Roman"/>
                <a:ea typeface="Times New Roman"/>
                <a:cs typeface="Times New Roman"/>
                <a:sym typeface="Times New Roman"/>
              </a:rPr>
              <a:t>convolutional neural network</a:t>
            </a:r>
            <a:r>
              <a:rPr b="0" i="0" lang="en-US" sz="2652" u="none" cap="none" strike="noStrike">
                <a:solidFill>
                  <a:schemeClr val="dk1"/>
                </a:solidFill>
                <a:latin typeface="Times New Roman"/>
                <a:ea typeface="Times New Roman"/>
                <a:cs typeface="Times New Roman"/>
                <a:sym typeface="Times New Roman"/>
              </a:rPr>
              <a:t> </a:t>
            </a:r>
            <a:endParaRPr>
              <a:solidFill>
                <a:schemeClr val="dk1"/>
              </a:solidFill>
            </a:endParaRPr>
          </a:p>
          <a:p>
            <a:pPr indent="0" lvl="0" marL="0" marR="0" rtl="0" algn="l">
              <a:lnSpc>
                <a:spcPct val="140007"/>
              </a:lnSpc>
              <a:spcBef>
                <a:spcPts val="0"/>
              </a:spcBef>
              <a:spcAft>
                <a:spcPts val="0"/>
              </a:spcAft>
              <a:buNone/>
            </a:pPr>
            <a:r>
              <a:rPr b="0" i="0" lang="en-US" sz="2652" u="none" cap="none" strike="noStrike">
                <a:solidFill>
                  <a:schemeClr val="dk1"/>
                </a:solidFill>
                <a:latin typeface="Times New Roman"/>
                <a:ea typeface="Times New Roman"/>
                <a:cs typeface="Times New Roman"/>
                <a:sym typeface="Times New Roman"/>
              </a:rPr>
              <a:t>for the </a:t>
            </a:r>
            <a:r>
              <a:rPr b="0" i="0" lang="en-US" sz="2652" u="none" cap="none" strike="noStrike">
                <a:solidFill>
                  <a:srgbClr val="980000"/>
                </a:solidFill>
                <a:latin typeface="Times New Roman"/>
                <a:ea typeface="Times New Roman"/>
                <a:cs typeface="Times New Roman"/>
                <a:sym typeface="Times New Roman"/>
              </a:rPr>
              <a:t>optimization-based computer-aided diagnosis</a:t>
            </a:r>
            <a:r>
              <a:rPr b="0" i="0" lang="en-US" sz="2652" u="none" cap="none" strike="noStrike">
                <a:solidFill>
                  <a:schemeClr val="dk1"/>
                </a:solidFill>
                <a:latin typeface="Times New Roman"/>
                <a:ea typeface="Times New Roman"/>
                <a:cs typeface="Times New Roman"/>
                <a:sym typeface="Times New Roman"/>
              </a:rPr>
              <a:t> of </a:t>
            </a:r>
            <a:r>
              <a:rPr lang="en-US">
                <a:solidFill>
                  <a:schemeClr val="dk1"/>
                </a:solidFill>
              </a:rPr>
              <a:t> </a:t>
            </a:r>
            <a:r>
              <a:rPr b="0" i="0" lang="en-US" sz="2652" u="none" cap="none" strike="noStrike">
                <a:solidFill>
                  <a:schemeClr val="dk1"/>
                </a:solidFill>
                <a:latin typeface="Times New Roman"/>
                <a:ea typeface="Times New Roman"/>
                <a:cs typeface="Times New Roman"/>
                <a:sym typeface="Times New Roman"/>
              </a:rPr>
              <a:t>thyroid diseases using SPECT images.</a:t>
            </a:r>
            <a:endParaRPr>
              <a:solidFill>
                <a:schemeClr val="dk1"/>
              </a:solidFill>
            </a:endParaRPr>
          </a:p>
          <a:p>
            <a:pPr indent="-397002" lvl="0" marL="457200" marR="0" rtl="0" algn="l">
              <a:lnSpc>
                <a:spcPct val="140007"/>
              </a:lnSpc>
              <a:spcBef>
                <a:spcPts val="0"/>
              </a:spcBef>
              <a:spcAft>
                <a:spcPts val="0"/>
              </a:spcAft>
              <a:buSzPts val="2652"/>
              <a:buFont typeface="Times New Roman"/>
              <a:buChar char="●"/>
            </a:pPr>
            <a:r>
              <a:rPr b="0" i="0" lang="en-US" sz="2652" u="none" cap="none" strike="noStrike">
                <a:solidFill>
                  <a:schemeClr val="dk1"/>
                </a:solidFill>
                <a:latin typeface="Times New Roman"/>
                <a:ea typeface="Times New Roman"/>
                <a:cs typeface="Times New Roman"/>
                <a:sym typeface="Times New Roman"/>
              </a:rPr>
              <a:t>Due to the limited dataset size, </a:t>
            </a:r>
            <a:r>
              <a:rPr b="0" i="0" lang="en-US" sz="2652" u="none" cap="none" strike="noStrike">
                <a:solidFill>
                  <a:srgbClr val="980000"/>
                </a:solidFill>
                <a:latin typeface="Times New Roman"/>
                <a:ea typeface="Times New Roman"/>
                <a:cs typeface="Times New Roman"/>
                <a:sym typeface="Times New Roman"/>
              </a:rPr>
              <a:t>Mixup</a:t>
            </a:r>
            <a:r>
              <a:rPr b="0" i="0" lang="en-US" sz="2652" u="none" cap="none" strike="noStrike">
                <a:solidFill>
                  <a:schemeClr val="dk1"/>
                </a:solidFill>
                <a:latin typeface="Times New Roman"/>
                <a:ea typeface="Times New Roman"/>
                <a:cs typeface="Times New Roman"/>
                <a:sym typeface="Times New Roman"/>
              </a:rPr>
              <a:t> was used to augment the dataset.</a:t>
            </a:r>
            <a:endParaRPr>
              <a:solidFill>
                <a:schemeClr val="dk1"/>
              </a:solidFill>
            </a:endParaRPr>
          </a:p>
          <a:p>
            <a:pPr indent="-397002" lvl="0" marL="457200" marR="0" rtl="0" algn="l">
              <a:lnSpc>
                <a:spcPct val="140007"/>
              </a:lnSpc>
              <a:spcBef>
                <a:spcPts val="0"/>
              </a:spcBef>
              <a:spcAft>
                <a:spcPts val="0"/>
              </a:spcAft>
              <a:buSzPts val="2652"/>
              <a:buFont typeface="Times New Roman"/>
              <a:buChar char="●"/>
            </a:pPr>
            <a:r>
              <a:rPr lang="en-US" sz="2652">
                <a:solidFill>
                  <a:schemeClr val="dk1"/>
                </a:solidFill>
                <a:latin typeface="Times New Roman"/>
                <a:ea typeface="Times New Roman"/>
                <a:cs typeface="Times New Roman"/>
                <a:sym typeface="Times New Roman"/>
              </a:rPr>
              <a:t>A </a:t>
            </a:r>
            <a:r>
              <a:rPr b="0" i="0" lang="en-US" sz="2652" u="none" cap="none" strike="noStrike">
                <a:solidFill>
                  <a:srgbClr val="980000"/>
                </a:solidFill>
                <a:latin typeface="Times New Roman"/>
                <a:ea typeface="Times New Roman"/>
                <a:cs typeface="Times New Roman"/>
                <a:sym typeface="Times New Roman"/>
              </a:rPr>
              <a:t>modified DenseNet</a:t>
            </a:r>
            <a:r>
              <a:rPr b="0" i="0" lang="en-US" sz="2652" u="none" cap="none" strike="noStrike">
                <a:solidFill>
                  <a:schemeClr val="dk1"/>
                </a:solidFill>
                <a:latin typeface="Times New Roman"/>
                <a:ea typeface="Times New Roman"/>
                <a:cs typeface="Times New Roman"/>
                <a:sym typeface="Times New Roman"/>
              </a:rPr>
              <a:t> </a:t>
            </a:r>
            <a:r>
              <a:rPr lang="en-US" sz="2652">
                <a:solidFill>
                  <a:schemeClr val="dk1"/>
                </a:solidFill>
                <a:latin typeface="Times New Roman"/>
                <a:ea typeface="Times New Roman"/>
                <a:cs typeface="Times New Roman"/>
                <a:sym typeface="Times New Roman"/>
              </a:rPr>
              <a:t>architecture is</a:t>
            </a:r>
            <a:r>
              <a:rPr b="0" i="0" lang="en-US" sz="2652" u="none" cap="none" strike="noStrike">
                <a:solidFill>
                  <a:schemeClr val="dk1"/>
                </a:solidFill>
                <a:latin typeface="Times New Roman"/>
                <a:ea typeface="Times New Roman"/>
                <a:cs typeface="Times New Roman"/>
                <a:sym typeface="Times New Roman"/>
              </a:rPr>
              <a:t> employed</a:t>
            </a:r>
            <a:r>
              <a:rPr lang="en-US" sz="2652">
                <a:solidFill>
                  <a:schemeClr val="dk1"/>
                </a:solidFill>
                <a:latin typeface="Times New Roman"/>
                <a:ea typeface="Times New Roman"/>
                <a:cs typeface="Times New Roman"/>
                <a:sym typeface="Times New Roman"/>
              </a:rPr>
              <a:t> by </a:t>
            </a:r>
            <a:r>
              <a:rPr b="0" i="0" lang="en-US" sz="2652" u="none" cap="none" strike="noStrike">
                <a:solidFill>
                  <a:schemeClr val="dk1"/>
                </a:solidFill>
                <a:latin typeface="Times New Roman"/>
                <a:ea typeface="Times New Roman"/>
                <a:cs typeface="Times New Roman"/>
                <a:sym typeface="Times New Roman"/>
              </a:rPr>
              <a:t>adding trainable </a:t>
            </a:r>
            <a:r>
              <a:rPr b="0" i="0" lang="en-US" sz="2652" u="none" cap="none" strike="noStrike">
                <a:solidFill>
                  <a:srgbClr val="980000"/>
                </a:solidFill>
                <a:latin typeface="Times New Roman"/>
                <a:ea typeface="Times New Roman"/>
                <a:cs typeface="Times New Roman"/>
                <a:sym typeface="Times New Roman"/>
              </a:rPr>
              <a:t>weight parameters</a:t>
            </a:r>
            <a:r>
              <a:rPr b="0" i="0" lang="en-US" sz="2652" u="none" cap="none" strike="noStrike">
                <a:solidFill>
                  <a:schemeClr val="dk1"/>
                </a:solidFill>
                <a:latin typeface="Times New Roman"/>
                <a:ea typeface="Times New Roman"/>
                <a:cs typeface="Times New Roman"/>
                <a:sym typeface="Times New Roman"/>
              </a:rPr>
              <a:t> to each skip connection. </a:t>
            </a:r>
            <a:endParaRPr>
              <a:solidFill>
                <a:schemeClr val="dk1"/>
              </a:solidFill>
            </a:endParaRPr>
          </a:p>
          <a:p>
            <a:pPr indent="-397002" lvl="0" marL="457200" marR="0" rtl="0" algn="l">
              <a:lnSpc>
                <a:spcPct val="140007"/>
              </a:lnSpc>
              <a:spcBef>
                <a:spcPts val="0"/>
              </a:spcBef>
              <a:spcAft>
                <a:spcPts val="0"/>
              </a:spcAft>
              <a:buClr>
                <a:schemeClr val="dk1"/>
              </a:buClr>
              <a:buSzPts val="2652"/>
              <a:buFont typeface="Times New Roman"/>
              <a:buChar char="●"/>
            </a:pPr>
            <a:r>
              <a:rPr b="0" i="0" lang="en-US" sz="2652" u="none" cap="none" strike="noStrike">
                <a:solidFill>
                  <a:schemeClr val="dk1"/>
                </a:solidFill>
                <a:latin typeface="Times New Roman"/>
                <a:ea typeface="Times New Roman"/>
                <a:cs typeface="Times New Roman"/>
                <a:sym typeface="Times New Roman"/>
              </a:rPr>
              <a:t>improved the training method by optimizing the </a:t>
            </a:r>
            <a:r>
              <a:rPr lang="en-US">
                <a:solidFill>
                  <a:schemeClr val="dk1"/>
                </a:solidFill>
              </a:rPr>
              <a:t> </a:t>
            </a:r>
            <a:r>
              <a:rPr b="0" i="0" lang="en-US" sz="2652" u="none" cap="none" strike="noStrike">
                <a:solidFill>
                  <a:schemeClr val="dk1"/>
                </a:solidFill>
                <a:latin typeface="Times New Roman"/>
                <a:ea typeface="Times New Roman"/>
                <a:cs typeface="Times New Roman"/>
                <a:sym typeface="Times New Roman"/>
              </a:rPr>
              <a:t>learning rate with the </a:t>
            </a:r>
            <a:r>
              <a:rPr b="0" i="0" lang="en-US" sz="2652" u="none" cap="none" strike="noStrike">
                <a:solidFill>
                  <a:srgbClr val="980000"/>
                </a:solidFill>
                <a:latin typeface="Times New Roman"/>
                <a:ea typeface="Times New Roman"/>
                <a:cs typeface="Times New Roman"/>
                <a:sym typeface="Times New Roman"/>
              </a:rPr>
              <a:t>flower pollination algorithm</a:t>
            </a:r>
            <a:r>
              <a:rPr b="0" i="0" lang="en-US" sz="2652" u="none" cap="none" strike="noStrike">
                <a:solidFill>
                  <a:schemeClr val="dk1"/>
                </a:solidFill>
                <a:latin typeface="Times New Roman"/>
                <a:ea typeface="Times New Roman"/>
                <a:cs typeface="Times New Roman"/>
                <a:sym typeface="Times New Roman"/>
              </a:rPr>
              <a:t>.</a:t>
            </a:r>
            <a:endParaRPr>
              <a:solidFill>
                <a:schemeClr val="dk1"/>
              </a:solidFill>
            </a:endParaRPr>
          </a:p>
          <a:p>
            <a:pPr indent="-397002" lvl="0" marL="457200" marR="0" rtl="0" algn="l">
              <a:lnSpc>
                <a:spcPct val="140007"/>
              </a:lnSpc>
              <a:spcBef>
                <a:spcPts val="0"/>
              </a:spcBef>
              <a:spcAft>
                <a:spcPts val="0"/>
              </a:spcAft>
              <a:buSzPts val="2652"/>
              <a:buFont typeface="Times New Roman"/>
              <a:buChar char="●"/>
            </a:pPr>
            <a:r>
              <a:rPr b="0" i="0" lang="en-US" sz="2652" u="none" cap="none" strike="noStrike">
                <a:solidFill>
                  <a:schemeClr val="dk1"/>
                </a:solidFill>
                <a:latin typeface="Times New Roman"/>
                <a:ea typeface="Times New Roman"/>
                <a:cs typeface="Times New Roman"/>
                <a:sym typeface="Times New Roman"/>
              </a:rPr>
              <a:t>experimental results </a:t>
            </a:r>
            <a:r>
              <a:rPr b="0" i="0" lang="en-US" sz="2652" u="none" cap="none" strike="noStrike">
                <a:solidFill>
                  <a:srgbClr val="980000"/>
                </a:solidFill>
                <a:latin typeface="Times New Roman"/>
                <a:ea typeface="Times New Roman"/>
                <a:cs typeface="Times New Roman"/>
                <a:sym typeface="Times New Roman"/>
              </a:rPr>
              <a:t>demonstrated that the accuracy</a:t>
            </a:r>
            <a:r>
              <a:rPr b="0" i="0" lang="en-US" sz="2652" u="none" cap="none" strike="noStrike">
                <a:solidFill>
                  <a:schemeClr val="dk1"/>
                </a:solidFill>
                <a:latin typeface="Times New Roman"/>
                <a:ea typeface="Times New Roman"/>
                <a:cs typeface="Times New Roman"/>
                <a:sym typeface="Times New Roman"/>
              </a:rPr>
              <a:t> for all classes reached </a:t>
            </a:r>
            <a:r>
              <a:rPr b="1" i="0" lang="en-US" sz="2652" u="none" cap="none" strike="noStrike">
                <a:solidFill>
                  <a:srgbClr val="980000"/>
                </a:solidFill>
                <a:latin typeface="Times New Roman"/>
                <a:ea typeface="Times New Roman"/>
                <a:cs typeface="Times New Roman"/>
                <a:sym typeface="Times New Roman"/>
              </a:rPr>
              <a:t>more than 99%.</a:t>
            </a:r>
            <a:endParaRPr b="1">
              <a:solidFill>
                <a:srgbClr val="980000"/>
              </a:solidFill>
            </a:endParaRPr>
          </a:p>
          <a:p>
            <a:pPr indent="-397002" lvl="0" marL="457200" marR="0" rtl="0" algn="l">
              <a:lnSpc>
                <a:spcPct val="140007"/>
              </a:lnSpc>
              <a:spcBef>
                <a:spcPts val="0"/>
              </a:spcBef>
              <a:spcAft>
                <a:spcPts val="0"/>
              </a:spcAft>
              <a:buSzPts val="2652"/>
              <a:buFont typeface="Times New Roman"/>
              <a:buChar char="●"/>
            </a:pPr>
            <a:r>
              <a:rPr b="0" i="0" lang="en-US" sz="2652" u="none" cap="none" strike="noStrike">
                <a:solidFill>
                  <a:schemeClr val="dk1"/>
                </a:solidFill>
                <a:latin typeface="Times New Roman"/>
                <a:ea typeface="Times New Roman"/>
                <a:cs typeface="Times New Roman"/>
                <a:sym typeface="Times New Roman"/>
              </a:rPr>
              <a:t>Their study concluded that </a:t>
            </a:r>
            <a:r>
              <a:rPr b="1" i="0" lang="en-US" sz="2652" u="none" cap="none" strike="noStrike">
                <a:solidFill>
                  <a:srgbClr val="980000"/>
                </a:solidFill>
                <a:latin typeface="Times New Roman"/>
                <a:ea typeface="Times New Roman"/>
                <a:cs typeface="Times New Roman"/>
                <a:sym typeface="Times New Roman"/>
              </a:rPr>
              <a:t>augmentation techniques such as Mixup can be effectively used to enhance the dataset and improve the performance of convolutional neural network models in the diagnosis of thyroid diseases using SPECT images.</a:t>
            </a:r>
            <a:endParaRPr b="1">
              <a:solidFill>
                <a:srgbClr val="980000"/>
              </a:solidFill>
            </a:endParaRPr>
          </a:p>
        </p:txBody>
      </p:sp>
      <p:sp>
        <p:nvSpPr>
          <p:cNvPr id="224" name="Google Shape;224;p14"/>
          <p:cNvSpPr/>
          <p:nvPr/>
        </p:nvSpPr>
        <p:spPr>
          <a:xfrm>
            <a:off x="11554625" y="2554551"/>
            <a:ext cx="6327685" cy="3772882"/>
          </a:xfrm>
          <a:custGeom>
            <a:rect b="b" l="l" r="r" t="t"/>
            <a:pathLst>
              <a:path extrusionOk="0" h="3772882" w="6327685">
                <a:moveTo>
                  <a:pt x="0" y="0"/>
                </a:moveTo>
                <a:lnTo>
                  <a:pt x="6327685" y="0"/>
                </a:lnTo>
                <a:lnTo>
                  <a:pt x="6327685" y="3772882"/>
                </a:lnTo>
                <a:lnTo>
                  <a:pt x="0" y="3772882"/>
                </a:lnTo>
                <a:lnTo>
                  <a:pt x="0" y="0"/>
                </a:lnTo>
                <a:close/>
              </a:path>
            </a:pathLst>
          </a:custGeom>
          <a:blipFill rotWithShape="1">
            <a:blip r:embed="rId4">
              <a:alphaModFix/>
            </a:blip>
            <a:stretch>
              <a:fillRect b="0" l="0" r="0" t="0"/>
            </a:stretch>
          </a:blipFill>
          <a:ln>
            <a:noFill/>
          </a:ln>
        </p:spPr>
      </p:sp>
      <p:sp>
        <p:nvSpPr>
          <p:cNvPr id="225" name="Google Shape;225;p1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5"/>
          <p:cNvSpPr txBox="1"/>
          <p:nvPr/>
        </p:nvSpPr>
        <p:spPr>
          <a:xfrm>
            <a:off x="430199" y="314800"/>
            <a:ext cx="17427600" cy="846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5502" u="none" cap="none" strike="noStrike">
                <a:solidFill>
                  <a:srgbClr val="1255CC"/>
                </a:solidFill>
                <a:latin typeface="Hanuman"/>
                <a:ea typeface="Hanuman"/>
                <a:cs typeface="Hanuman"/>
                <a:sym typeface="Hanuman"/>
              </a:rPr>
              <a:t>STEM: SMOTE, ENN, and Mixup Augmentation </a:t>
            </a:r>
            <a:r>
              <a:rPr b="0" i="0" lang="en-US" sz="5502" u="sng" cap="none" strike="noStrike">
                <a:solidFill>
                  <a:schemeClr val="hlink"/>
                </a:solidFill>
                <a:latin typeface="Hanuman"/>
                <a:ea typeface="Hanuman"/>
                <a:cs typeface="Hanuman"/>
                <a:sym typeface="Hanuman"/>
                <a:hlinkClick action="ppaction://hlinksldjump" r:id="rId3"/>
              </a:rPr>
              <a:t>[14]</a:t>
            </a:r>
            <a:r>
              <a:rPr b="0" i="0" lang="en-US" sz="5502" u="none" cap="none" strike="noStrike">
                <a:solidFill>
                  <a:srgbClr val="1255CC"/>
                </a:solidFill>
                <a:latin typeface="Hanuman"/>
                <a:ea typeface="Hanuman"/>
                <a:cs typeface="Hanuman"/>
                <a:sym typeface="Hanuman"/>
              </a:rPr>
              <a:t> </a:t>
            </a:r>
            <a:endParaRPr>
              <a:solidFill>
                <a:srgbClr val="1255CC"/>
              </a:solidFill>
            </a:endParaRPr>
          </a:p>
        </p:txBody>
      </p:sp>
      <p:cxnSp>
        <p:nvCxnSpPr>
          <p:cNvPr id="231" name="Google Shape;231;p15"/>
          <p:cNvCxnSpPr/>
          <p:nvPr/>
        </p:nvCxnSpPr>
        <p:spPr>
          <a:xfrm rot="10800000">
            <a:off x="430287" y="1272148"/>
            <a:ext cx="15302700" cy="0"/>
          </a:xfrm>
          <a:prstGeom prst="straightConnector1">
            <a:avLst/>
          </a:prstGeom>
          <a:noFill/>
          <a:ln cap="flat" cmpd="sng" w="19050">
            <a:solidFill>
              <a:schemeClr val="dk1"/>
            </a:solidFill>
            <a:prstDash val="solid"/>
            <a:round/>
            <a:headEnd len="sm" w="sm" type="none"/>
            <a:tailEnd len="sm" w="sm" type="none"/>
          </a:ln>
        </p:spPr>
      </p:cxnSp>
      <p:sp>
        <p:nvSpPr>
          <p:cNvPr id="232" name="Google Shape;232;p15"/>
          <p:cNvSpPr txBox="1"/>
          <p:nvPr/>
        </p:nvSpPr>
        <p:spPr>
          <a:xfrm>
            <a:off x="430189" y="1623545"/>
            <a:ext cx="11062500" cy="7838100"/>
          </a:xfrm>
          <a:prstGeom prst="rect">
            <a:avLst/>
          </a:prstGeom>
          <a:noFill/>
          <a:ln>
            <a:noFill/>
          </a:ln>
        </p:spPr>
        <p:txBody>
          <a:bodyPr anchorCtr="0" anchor="t" bIns="0" lIns="0" spcFirstLastPara="1" rIns="0" wrap="square" tIns="0">
            <a:spAutoFit/>
          </a:bodyPr>
          <a:lstStyle/>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rgbClr val="980000"/>
                </a:solidFill>
                <a:latin typeface="Times New Roman"/>
                <a:ea typeface="Times New Roman"/>
                <a:cs typeface="Times New Roman"/>
                <a:sym typeface="Times New Roman"/>
              </a:rPr>
              <a:t>Yumnah Hasan </a:t>
            </a:r>
            <a:r>
              <a:rPr b="0" i="0" lang="en-US" sz="2652" u="none" cap="none" strike="noStrike">
                <a:solidFill>
                  <a:schemeClr val="dk1"/>
                </a:solidFill>
                <a:latin typeface="Times New Roman"/>
                <a:ea typeface="Times New Roman"/>
                <a:cs typeface="Times New Roman"/>
                <a:sym typeface="Times New Roman"/>
              </a:rPr>
              <a:t>developed the </a:t>
            </a:r>
            <a:r>
              <a:rPr b="1" i="0" lang="en-US" sz="2652" u="none" cap="none" strike="noStrike">
                <a:solidFill>
                  <a:schemeClr val="dk1"/>
                </a:solidFill>
                <a:latin typeface="Times New Roman"/>
                <a:ea typeface="Times New Roman"/>
                <a:cs typeface="Times New Roman"/>
                <a:sym typeface="Times New Roman"/>
              </a:rPr>
              <a:t>STEM method</a:t>
            </a:r>
            <a:r>
              <a:rPr b="0" i="0" lang="en-US" sz="2652" u="none" cap="none" strike="noStrike">
                <a:solidFill>
                  <a:schemeClr val="dk1"/>
                </a:solidFill>
                <a:latin typeface="Times New Roman"/>
                <a:ea typeface="Times New Roman"/>
                <a:cs typeface="Times New Roman"/>
                <a:sym typeface="Times New Roman"/>
              </a:rPr>
              <a:t>, integrating </a:t>
            </a:r>
            <a:r>
              <a:rPr b="1" i="0" lang="en-US" sz="2652" u="none" cap="none" strike="noStrike">
                <a:solidFill>
                  <a:schemeClr val="dk1"/>
                </a:solidFill>
                <a:latin typeface="Times New Roman"/>
                <a:ea typeface="Times New Roman"/>
                <a:cs typeface="Times New Roman"/>
                <a:sym typeface="Times New Roman"/>
              </a:rPr>
              <a:t>SMOTE</a:t>
            </a:r>
            <a:r>
              <a:rPr b="0" i="0" lang="en-US" sz="2652" u="none" cap="none" strike="noStrike">
                <a:solidFill>
                  <a:schemeClr val="dk1"/>
                </a:solidFill>
                <a:latin typeface="Times New Roman"/>
                <a:ea typeface="Times New Roman"/>
                <a:cs typeface="Times New Roman"/>
                <a:sym typeface="Times New Roman"/>
              </a:rPr>
              <a:t>, </a:t>
            </a:r>
            <a:r>
              <a:rPr b="1" i="0" lang="en-US" sz="2652" u="none" cap="none" strike="noStrike">
                <a:solidFill>
                  <a:schemeClr val="dk1"/>
                </a:solidFill>
                <a:latin typeface="Times New Roman"/>
                <a:ea typeface="Times New Roman"/>
                <a:cs typeface="Times New Roman"/>
                <a:sym typeface="Times New Roman"/>
              </a:rPr>
              <a:t>ENN</a:t>
            </a:r>
            <a:r>
              <a:rPr b="0" i="0" lang="en-US" sz="2652" u="none" cap="none" strike="noStrike">
                <a:solidFill>
                  <a:schemeClr val="dk1"/>
                </a:solidFill>
                <a:latin typeface="Times New Roman"/>
                <a:ea typeface="Times New Roman"/>
                <a:cs typeface="Times New Roman"/>
                <a:sym typeface="Times New Roman"/>
              </a:rPr>
              <a:t>, and </a:t>
            </a:r>
            <a:r>
              <a:rPr b="1" i="0" lang="en-US" sz="2652" u="none" cap="none" strike="noStrike">
                <a:solidFill>
                  <a:schemeClr val="dk1"/>
                </a:solidFill>
                <a:latin typeface="Times New Roman"/>
                <a:ea typeface="Times New Roman"/>
                <a:cs typeface="Times New Roman"/>
                <a:sym typeface="Times New Roman"/>
              </a:rPr>
              <a:t>Mixup</a:t>
            </a:r>
            <a:r>
              <a:rPr b="0" i="0" lang="en-US" sz="2652" u="none" cap="none" strike="noStrike">
                <a:solidFill>
                  <a:schemeClr val="dk1"/>
                </a:solidFill>
                <a:latin typeface="Times New Roman"/>
                <a:ea typeface="Times New Roman"/>
                <a:cs typeface="Times New Roman"/>
                <a:sym typeface="Times New Roman"/>
              </a:rPr>
              <a:t> techniques to address data imbalance in medical imaging.</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SMOTE </a:t>
            </a:r>
            <a:r>
              <a:rPr b="0" i="0" lang="en-US" sz="2652" u="none" cap="none" strike="noStrike">
                <a:solidFill>
                  <a:srgbClr val="980000"/>
                </a:solidFill>
                <a:latin typeface="Times New Roman"/>
                <a:ea typeface="Times New Roman"/>
                <a:cs typeface="Times New Roman"/>
                <a:sym typeface="Times New Roman"/>
              </a:rPr>
              <a:t>enhances the representation</a:t>
            </a:r>
            <a:r>
              <a:rPr b="0" i="0" lang="en-US" sz="2652" u="none" cap="none" strike="noStrike">
                <a:solidFill>
                  <a:schemeClr val="dk1"/>
                </a:solidFill>
                <a:latin typeface="Times New Roman"/>
                <a:ea typeface="Times New Roman"/>
                <a:cs typeface="Times New Roman"/>
                <a:sym typeface="Times New Roman"/>
              </a:rPr>
              <a:t> of the minority class by </a:t>
            </a:r>
            <a:r>
              <a:rPr b="0" i="0" lang="en-US" sz="2652" u="none" cap="none" strike="noStrike">
                <a:solidFill>
                  <a:srgbClr val="980000"/>
                </a:solidFill>
                <a:latin typeface="Times New Roman"/>
                <a:ea typeface="Times New Roman"/>
                <a:cs typeface="Times New Roman"/>
                <a:sym typeface="Times New Roman"/>
              </a:rPr>
              <a:t>oversampling</a:t>
            </a:r>
            <a:r>
              <a:rPr b="0" i="0" lang="en-US" sz="2652" u="none" cap="none" strike="noStrike">
                <a:solidFill>
                  <a:schemeClr val="dk1"/>
                </a:solidFill>
                <a:latin typeface="Times New Roman"/>
                <a:ea typeface="Times New Roman"/>
                <a:cs typeface="Times New Roman"/>
                <a:sym typeface="Times New Roman"/>
              </a:rPr>
              <a:t>.</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ENN </a:t>
            </a:r>
            <a:r>
              <a:rPr b="0" i="0" lang="en-US" sz="2652" u="none" cap="none" strike="noStrike">
                <a:solidFill>
                  <a:srgbClr val="980000"/>
                </a:solidFill>
                <a:latin typeface="Times New Roman"/>
                <a:ea typeface="Times New Roman"/>
                <a:cs typeface="Times New Roman"/>
                <a:sym typeface="Times New Roman"/>
              </a:rPr>
              <a:t>identifies and eliminates instances</a:t>
            </a:r>
            <a:r>
              <a:rPr b="0" i="0" lang="en-US" sz="2652" u="none" cap="none" strike="noStrike">
                <a:solidFill>
                  <a:schemeClr val="dk1"/>
                </a:solidFill>
                <a:latin typeface="Times New Roman"/>
                <a:ea typeface="Times New Roman"/>
                <a:cs typeface="Times New Roman"/>
                <a:sym typeface="Times New Roman"/>
              </a:rPr>
              <a:t> in the augmented dataset that their nearest neighbors </a:t>
            </a:r>
            <a:r>
              <a:rPr b="0" i="0" lang="en-US" sz="2652" u="none" cap="none" strike="noStrike">
                <a:solidFill>
                  <a:srgbClr val="980000"/>
                </a:solidFill>
                <a:latin typeface="Times New Roman"/>
                <a:ea typeface="Times New Roman"/>
                <a:cs typeface="Times New Roman"/>
                <a:sym typeface="Times New Roman"/>
              </a:rPr>
              <a:t>misclassify</a:t>
            </a:r>
            <a:r>
              <a:rPr b="0" i="0" lang="en-US" sz="2652" u="none" cap="none" strike="noStrike">
                <a:solidFill>
                  <a:schemeClr val="dk1"/>
                </a:solidFill>
                <a:latin typeface="Times New Roman"/>
                <a:ea typeface="Times New Roman"/>
                <a:cs typeface="Times New Roman"/>
                <a:sym typeface="Times New Roman"/>
              </a:rPr>
              <a:t>. </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Mixup augmentation is employed after SMOTE-ENN to create new synthetic examples by </a:t>
            </a:r>
            <a:r>
              <a:rPr b="0" i="0" lang="en-US" sz="2652" u="none" cap="none" strike="noStrike">
                <a:solidFill>
                  <a:srgbClr val="980000"/>
                </a:solidFill>
                <a:latin typeface="Times New Roman"/>
                <a:ea typeface="Times New Roman"/>
                <a:cs typeface="Times New Roman"/>
                <a:sym typeface="Times New Roman"/>
              </a:rPr>
              <a:t>linearly combining feature vectors </a:t>
            </a:r>
            <a:r>
              <a:rPr b="0" i="0" lang="en-US" sz="2652" u="none" cap="none" strike="noStrike">
                <a:solidFill>
                  <a:schemeClr val="dk1"/>
                </a:solidFill>
                <a:latin typeface="Times New Roman"/>
                <a:ea typeface="Times New Roman"/>
                <a:cs typeface="Times New Roman"/>
                <a:sym typeface="Times New Roman"/>
              </a:rPr>
              <a:t>and labels of two randomly selected examples from the training dataset.</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To address within class imbalance, This method showed </a:t>
            </a:r>
            <a:r>
              <a:rPr b="0" i="0" lang="en-US" sz="2652" u="none" cap="none" strike="noStrike">
                <a:solidFill>
                  <a:srgbClr val="980000"/>
                </a:solidFill>
                <a:latin typeface="Times New Roman"/>
                <a:ea typeface="Times New Roman"/>
                <a:cs typeface="Times New Roman"/>
                <a:sym typeface="Times New Roman"/>
              </a:rPr>
              <a:t>better results</a:t>
            </a:r>
            <a:r>
              <a:rPr b="0" i="0" lang="en-US" sz="2652" u="none" cap="none" strike="noStrike">
                <a:solidFill>
                  <a:schemeClr val="dk1"/>
                </a:solidFill>
                <a:latin typeface="Times New Roman"/>
                <a:ea typeface="Times New Roman"/>
                <a:cs typeface="Times New Roman"/>
                <a:sym typeface="Times New Roman"/>
              </a:rPr>
              <a:t> than existing methods such as ADASYN, Borderline SMOTE, SVM-SMOTE, and SMOTE-Tomek Links.</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Tested on two different breast cancer datasets, the method achieved </a:t>
            </a:r>
            <a:r>
              <a:rPr b="0" i="0" lang="en-US" sz="2652" u="none" cap="none" strike="noStrike">
                <a:solidFill>
                  <a:srgbClr val="980000"/>
                </a:solidFill>
                <a:latin typeface="Times New Roman"/>
                <a:ea typeface="Times New Roman"/>
                <a:cs typeface="Times New Roman"/>
                <a:sym typeface="Times New Roman"/>
              </a:rPr>
              <a:t>AUC values of more than 0.96 and 0.99.</a:t>
            </a:r>
            <a:endParaRPr>
              <a:solidFill>
                <a:srgbClr val="980000"/>
              </a:solidFill>
            </a:endParaRPr>
          </a:p>
          <a:p>
            <a:pPr indent="0" lvl="0" marL="0" marR="0" rtl="0" algn="l">
              <a:lnSpc>
                <a:spcPct val="140007"/>
              </a:lnSpc>
              <a:spcBef>
                <a:spcPts val="0"/>
              </a:spcBef>
              <a:spcAft>
                <a:spcPts val="0"/>
              </a:spcAft>
              <a:buNone/>
            </a:pPr>
            <a:r>
              <a:t/>
            </a:r>
            <a:endParaRPr b="0" i="0" sz="2652" u="none" cap="none" strike="noStrike">
              <a:solidFill>
                <a:schemeClr val="dk1"/>
              </a:solidFill>
              <a:latin typeface="Times New Roman"/>
              <a:ea typeface="Times New Roman"/>
              <a:cs typeface="Times New Roman"/>
              <a:sym typeface="Times New Roman"/>
            </a:endParaRPr>
          </a:p>
        </p:txBody>
      </p:sp>
      <p:sp>
        <p:nvSpPr>
          <p:cNvPr id="233" name="Google Shape;233;p15"/>
          <p:cNvSpPr/>
          <p:nvPr/>
        </p:nvSpPr>
        <p:spPr>
          <a:xfrm>
            <a:off x="12161997" y="1965021"/>
            <a:ext cx="3885691" cy="6356958"/>
          </a:xfrm>
          <a:custGeom>
            <a:rect b="b" l="l" r="r" t="t"/>
            <a:pathLst>
              <a:path extrusionOk="0" h="6356958" w="3885691">
                <a:moveTo>
                  <a:pt x="0" y="0"/>
                </a:moveTo>
                <a:lnTo>
                  <a:pt x="3885691" y="0"/>
                </a:lnTo>
                <a:lnTo>
                  <a:pt x="3885691" y="6356958"/>
                </a:lnTo>
                <a:lnTo>
                  <a:pt x="0" y="6356958"/>
                </a:lnTo>
                <a:lnTo>
                  <a:pt x="0" y="0"/>
                </a:lnTo>
                <a:close/>
              </a:path>
            </a:pathLst>
          </a:custGeom>
          <a:blipFill rotWithShape="1">
            <a:blip r:embed="rId4">
              <a:alphaModFix/>
            </a:blip>
            <a:stretch>
              <a:fillRect b="0" l="0" r="0" t="0"/>
            </a:stretch>
          </a:blipFill>
          <a:ln>
            <a:noFill/>
          </a:ln>
          <a:effectLst>
            <a:reflection blurRad="0" dir="5400000" dist="38100" endA="0" endPos="30000" fadeDir="5400012" kx="0" rotWithShape="0" algn="bl" stPos="0" sy="-100000" ky="0"/>
          </a:effectLst>
        </p:spPr>
      </p:sp>
      <p:sp>
        <p:nvSpPr>
          <p:cNvPr id="234" name="Google Shape;234;p1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6"/>
          <p:cNvSpPr txBox="1"/>
          <p:nvPr/>
        </p:nvSpPr>
        <p:spPr>
          <a:xfrm>
            <a:off x="495933" y="685627"/>
            <a:ext cx="14888400" cy="846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5502" u="none" cap="none" strike="noStrike">
                <a:solidFill>
                  <a:srgbClr val="1255CC"/>
                </a:solidFill>
                <a:latin typeface="Hanuman"/>
                <a:ea typeface="Hanuman"/>
                <a:cs typeface="Hanuman"/>
                <a:sym typeface="Hanuman"/>
              </a:rPr>
              <a:t>Deep Convolutional GAN (DCGAN) </a:t>
            </a:r>
            <a:r>
              <a:rPr b="0" i="0" lang="en-US" sz="5502" cap="none" strike="noStrike">
                <a:solidFill>
                  <a:srgbClr val="1255CC"/>
                </a:solidFill>
                <a:uFill>
                  <a:noFill/>
                </a:uFill>
                <a:latin typeface="Hanuman"/>
                <a:ea typeface="Hanuman"/>
                <a:cs typeface="Hanuman"/>
                <a:sym typeface="Hanuman"/>
                <a:hlinkClick action="ppaction://hlinksldjump" r:id="rId3">
                  <a:extLst>
                    <a:ext uri="{A12FA001-AC4F-418D-AE19-62706E023703}">
                      <ahyp:hlinkClr val="tx"/>
                    </a:ext>
                  </a:extLst>
                </a:hlinkClick>
              </a:rPr>
              <a:t>[15]</a:t>
            </a:r>
            <a:r>
              <a:rPr b="0" i="0" lang="en-US" sz="5502" u="none" cap="none" strike="noStrike">
                <a:solidFill>
                  <a:srgbClr val="1255CC"/>
                </a:solidFill>
                <a:latin typeface="Hanuman"/>
                <a:ea typeface="Hanuman"/>
                <a:cs typeface="Hanuman"/>
                <a:sym typeface="Hanuman"/>
              </a:rPr>
              <a:t> </a:t>
            </a:r>
            <a:endParaRPr b="0" i="0" sz="5502" u="none" cap="none" strike="noStrike">
              <a:solidFill>
                <a:srgbClr val="1255CC"/>
              </a:solidFill>
              <a:latin typeface="Hanuman"/>
              <a:ea typeface="Hanuman"/>
              <a:cs typeface="Hanuman"/>
              <a:sym typeface="Hanuman"/>
            </a:endParaRPr>
          </a:p>
        </p:txBody>
      </p:sp>
      <p:cxnSp>
        <p:nvCxnSpPr>
          <p:cNvPr id="240" name="Google Shape;240;p16"/>
          <p:cNvCxnSpPr/>
          <p:nvPr/>
        </p:nvCxnSpPr>
        <p:spPr>
          <a:xfrm flipH="1">
            <a:off x="537487" y="1628059"/>
            <a:ext cx="10282800" cy="95700"/>
          </a:xfrm>
          <a:prstGeom prst="straightConnector1">
            <a:avLst/>
          </a:prstGeom>
          <a:noFill/>
          <a:ln cap="flat" cmpd="sng" w="19050">
            <a:solidFill>
              <a:schemeClr val="dk1"/>
            </a:solidFill>
            <a:prstDash val="solid"/>
            <a:round/>
            <a:headEnd len="sm" w="sm" type="none"/>
            <a:tailEnd len="sm" w="sm" type="none"/>
          </a:ln>
        </p:spPr>
      </p:cxnSp>
      <p:sp>
        <p:nvSpPr>
          <p:cNvPr id="241" name="Google Shape;241;p16"/>
          <p:cNvSpPr txBox="1"/>
          <p:nvPr/>
        </p:nvSpPr>
        <p:spPr>
          <a:xfrm>
            <a:off x="495933" y="2272060"/>
            <a:ext cx="11062500" cy="6694800"/>
          </a:xfrm>
          <a:prstGeom prst="rect">
            <a:avLst/>
          </a:prstGeom>
          <a:noFill/>
          <a:ln>
            <a:noFill/>
          </a:ln>
        </p:spPr>
        <p:txBody>
          <a:bodyPr anchorCtr="0" anchor="t" bIns="0" lIns="0" spcFirstLastPara="1" rIns="0" wrap="square" tIns="0">
            <a:spAutoFit/>
          </a:bodyPr>
          <a:lstStyle/>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This method was introduced by </a:t>
            </a:r>
            <a:r>
              <a:rPr b="0" i="0" lang="en-US" sz="2652" u="none" cap="none" strike="noStrike">
                <a:solidFill>
                  <a:srgbClr val="980000"/>
                </a:solidFill>
                <a:latin typeface="Times New Roman"/>
                <a:ea typeface="Times New Roman"/>
                <a:cs typeface="Times New Roman"/>
                <a:sym typeface="Times New Roman"/>
              </a:rPr>
              <a:t>Alec Radford &amp; Luke Metz</a:t>
            </a:r>
            <a:r>
              <a:rPr b="0" i="0" lang="en-US" sz="2652" u="none" cap="none" strike="noStrike">
                <a:solidFill>
                  <a:schemeClr val="dk1"/>
                </a:solidFill>
                <a:latin typeface="Times New Roman"/>
                <a:ea typeface="Times New Roman"/>
                <a:cs typeface="Times New Roman"/>
                <a:sym typeface="Times New Roman"/>
              </a:rPr>
              <a:t> and later successfully reviewed by </a:t>
            </a:r>
            <a:r>
              <a:rPr b="0" i="0" lang="en-US" sz="2652" u="none" cap="none" strike="noStrike">
                <a:solidFill>
                  <a:srgbClr val="980000"/>
                </a:solidFill>
                <a:latin typeface="Times New Roman"/>
                <a:ea typeface="Times New Roman"/>
                <a:cs typeface="Times New Roman"/>
                <a:sym typeface="Times New Roman"/>
              </a:rPr>
              <a:t>Maayan Frid-Adar</a:t>
            </a:r>
            <a:r>
              <a:rPr b="0" i="0" lang="en-US" sz="2652" u="none" cap="none" strike="noStrike">
                <a:solidFill>
                  <a:schemeClr val="dk1"/>
                </a:solidFill>
                <a:latin typeface="Times New Roman"/>
                <a:ea typeface="Times New Roman"/>
                <a:cs typeface="Times New Roman"/>
                <a:sym typeface="Times New Roman"/>
              </a:rPr>
              <a:t> for medical images. </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In this method, both </a:t>
            </a:r>
            <a:r>
              <a:rPr b="1" i="0" lang="en-US" sz="2652" u="none" cap="none" strike="noStrike">
                <a:solidFill>
                  <a:schemeClr val="dk1"/>
                </a:solidFill>
                <a:latin typeface="Times New Roman"/>
                <a:ea typeface="Times New Roman"/>
                <a:cs typeface="Times New Roman"/>
                <a:sym typeface="Times New Roman"/>
              </a:rPr>
              <a:t>Generator G</a:t>
            </a:r>
            <a:r>
              <a:rPr b="0" i="0" lang="en-US" sz="2652" u="none" cap="none" strike="noStrike">
                <a:solidFill>
                  <a:schemeClr val="dk1"/>
                </a:solidFill>
                <a:latin typeface="Times New Roman"/>
                <a:ea typeface="Times New Roman"/>
                <a:cs typeface="Times New Roman"/>
                <a:sym typeface="Times New Roman"/>
              </a:rPr>
              <a:t> and </a:t>
            </a:r>
            <a:r>
              <a:rPr b="1" i="0" lang="en-US" sz="2652" u="none" cap="none" strike="noStrike">
                <a:solidFill>
                  <a:schemeClr val="dk1"/>
                </a:solidFill>
                <a:latin typeface="Times New Roman"/>
                <a:ea typeface="Times New Roman"/>
                <a:cs typeface="Times New Roman"/>
                <a:sym typeface="Times New Roman"/>
              </a:rPr>
              <a:t>Discriminator D</a:t>
            </a:r>
            <a:r>
              <a:rPr b="0" i="0" lang="en-US" sz="2652" u="none" cap="none" strike="noStrike">
                <a:solidFill>
                  <a:schemeClr val="dk1"/>
                </a:solidFill>
                <a:latin typeface="Times New Roman"/>
                <a:ea typeface="Times New Roman"/>
                <a:cs typeface="Times New Roman"/>
                <a:sym typeface="Times New Roman"/>
              </a:rPr>
              <a:t> networks are </a:t>
            </a:r>
            <a:r>
              <a:rPr b="0" i="0" lang="en-US" sz="2652" u="none" cap="none" strike="noStrike">
                <a:solidFill>
                  <a:srgbClr val="980000"/>
                </a:solidFill>
                <a:latin typeface="Times New Roman"/>
                <a:ea typeface="Times New Roman"/>
                <a:cs typeface="Times New Roman"/>
                <a:sym typeface="Times New Roman"/>
              </a:rPr>
              <a:t>deep CNNs. </a:t>
            </a:r>
            <a:endParaRPr>
              <a:solidFill>
                <a:srgbClr val="980000"/>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It replaces pooling layers with </a:t>
            </a:r>
            <a:r>
              <a:rPr b="0" i="0" lang="en-US" sz="2652" u="none" cap="none" strike="noStrike">
                <a:solidFill>
                  <a:srgbClr val="980000"/>
                </a:solidFill>
                <a:latin typeface="Times New Roman"/>
                <a:ea typeface="Times New Roman"/>
                <a:cs typeface="Times New Roman"/>
                <a:sym typeface="Times New Roman"/>
              </a:rPr>
              <a:t>strided convolutions</a:t>
            </a:r>
            <a:r>
              <a:rPr b="0" i="0" lang="en-US" sz="2652" u="none" cap="none" strike="noStrike">
                <a:solidFill>
                  <a:schemeClr val="dk1"/>
                </a:solidFill>
                <a:latin typeface="Times New Roman"/>
                <a:ea typeface="Times New Roman"/>
                <a:cs typeface="Times New Roman"/>
                <a:sym typeface="Times New Roman"/>
              </a:rPr>
              <a:t> in the </a:t>
            </a:r>
            <a:r>
              <a:rPr b="1" i="0" lang="en-US" sz="2652" u="none" cap="none" strike="noStrike">
                <a:solidFill>
                  <a:schemeClr val="dk1"/>
                </a:solidFill>
                <a:latin typeface="Times New Roman"/>
                <a:ea typeface="Times New Roman"/>
                <a:cs typeface="Times New Roman"/>
                <a:sym typeface="Times New Roman"/>
              </a:rPr>
              <a:t>discriminator</a:t>
            </a:r>
            <a:r>
              <a:rPr b="0" i="0" lang="en-US" sz="2652" u="none" cap="none" strike="noStrike">
                <a:solidFill>
                  <a:schemeClr val="dk1"/>
                </a:solidFill>
                <a:latin typeface="Times New Roman"/>
                <a:ea typeface="Times New Roman"/>
                <a:cs typeface="Times New Roman"/>
                <a:sym typeface="Times New Roman"/>
              </a:rPr>
              <a:t> and </a:t>
            </a:r>
            <a:r>
              <a:rPr b="0" i="0" lang="en-US" sz="2652" u="none" cap="none" strike="noStrike">
                <a:solidFill>
                  <a:srgbClr val="980000"/>
                </a:solidFill>
                <a:latin typeface="Times New Roman"/>
                <a:ea typeface="Times New Roman"/>
                <a:cs typeface="Times New Roman"/>
                <a:sym typeface="Times New Roman"/>
              </a:rPr>
              <a:t>fractional-strided convolutions</a:t>
            </a:r>
            <a:r>
              <a:rPr b="0" i="0" lang="en-US" sz="2652" u="none" cap="none" strike="noStrike">
                <a:solidFill>
                  <a:schemeClr val="dk1"/>
                </a:solidFill>
                <a:latin typeface="Times New Roman"/>
                <a:ea typeface="Times New Roman"/>
                <a:cs typeface="Times New Roman"/>
                <a:sym typeface="Times New Roman"/>
              </a:rPr>
              <a:t> in the </a:t>
            </a:r>
            <a:r>
              <a:rPr b="1" i="0" lang="en-US" sz="2652" u="none" cap="none" strike="noStrike">
                <a:solidFill>
                  <a:schemeClr val="dk1"/>
                </a:solidFill>
                <a:latin typeface="Times New Roman"/>
                <a:ea typeface="Times New Roman"/>
                <a:cs typeface="Times New Roman"/>
                <a:sym typeface="Times New Roman"/>
              </a:rPr>
              <a:t>generator.</a:t>
            </a:r>
            <a:endParaRPr b="1">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It uses </a:t>
            </a:r>
            <a:r>
              <a:rPr b="0" i="0" lang="en-US" sz="2652" u="none" cap="none" strike="noStrike">
                <a:solidFill>
                  <a:srgbClr val="980000"/>
                </a:solidFill>
                <a:latin typeface="Times New Roman"/>
                <a:ea typeface="Times New Roman"/>
                <a:cs typeface="Times New Roman"/>
                <a:sym typeface="Times New Roman"/>
              </a:rPr>
              <a:t>batch normalization</a:t>
            </a:r>
            <a:r>
              <a:rPr b="0" i="0" lang="en-US" sz="2652" u="none" cap="none" strike="noStrike">
                <a:solidFill>
                  <a:schemeClr val="dk1"/>
                </a:solidFill>
                <a:latin typeface="Times New Roman"/>
                <a:ea typeface="Times New Roman"/>
                <a:cs typeface="Times New Roman"/>
                <a:sym typeface="Times New Roman"/>
              </a:rPr>
              <a:t> in both the generator and the discriminator.</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It also </a:t>
            </a:r>
            <a:r>
              <a:rPr b="0" i="0" lang="en-US" sz="2652" u="none" cap="none" strike="noStrike">
                <a:solidFill>
                  <a:srgbClr val="980000"/>
                </a:solidFill>
                <a:latin typeface="Times New Roman"/>
                <a:ea typeface="Times New Roman"/>
                <a:cs typeface="Times New Roman"/>
                <a:sym typeface="Times New Roman"/>
              </a:rPr>
              <a:t>removes fully connected hidden layers</a:t>
            </a:r>
            <a:r>
              <a:rPr b="0" i="0" lang="en-US" sz="2652" u="none" cap="none" strike="noStrike">
                <a:solidFill>
                  <a:schemeClr val="dk1"/>
                </a:solidFill>
                <a:latin typeface="Times New Roman"/>
                <a:ea typeface="Times New Roman"/>
                <a:cs typeface="Times New Roman"/>
                <a:sym typeface="Times New Roman"/>
              </a:rPr>
              <a:t> for deeper architectures.</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It also uses </a:t>
            </a:r>
            <a:r>
              <a:rPr b="0" i="0" lang="en-US" sz="2652" u="none" cap="none" strike="noStrike">
                <a:solidFill>
                  <a:srgbClr val="980000"/>
                </a:solidFill>
                <a:latin typeface="Times New Roman"/>
                <a:ea typeface="Times New Roman"/>
                <a:cs typeface="Times New Roman"/>
                <a:sym typeface="Times New Roman"/>
              </a:rPr>
              <a:t>ReLU activation </a:t>
            </a:r>
            <a:r>
              <a:rPr b="0" i="0" lang="en-US" sz="2652" u="none" cap="none" strike="noStrike">
                <a:solidFill>
                  <a:schemeClr val="dk1"/>
                </a:solidFill>
                <a:latin typeface="Times New Roman"/>
                <a:ea typeface="Times New Roman"/>
                <a:cs typeface="Times New Roman"/>
                <a:sym typeface="Times New Roman"/>
              </a:rPr>
              <a:t>in the </a:t>
            </a:r>
            <a:r>
              <a:rPr b="1" i="0" lang="en-US" sz="2652" u="none" cap="none" strike="noStrike">
                <a:solidFill>
                  <a:schemeClr val="dk1"/>
                </a:solidFill>
                <a:latin typeface="Times New Roman"/>
                <a:ea typeface="Times New Roman"/>
                <a:cs typeface="Times New Roman"/>
                <a:sym typeface="Times New Roman"/>
              </a:rPr>
              <a:t>generator</a:t>
            </a:r>
            <a:r>
              <a:rPr b="0" i="0" lang="en-US" sz="2652" u="none" cap="none" strike="noStrike">
                <a:solidFill>
                  <a:schemeClr val="dk1"/>
                </a:solidFill>
                <a:latin typeface="Times New Roman"/>
                <a:ea typeface="Times New Roman"/>
                <a:cs typeface="Times New Roman"/>
                <a:sym typeface="Times New Roman"/>
              </a:rPr>
              <a:t> for all layers except the output, which </a:t>
            </a:r>
            <a:r>
              <a:rPr b="0" i="0" lang="en-US" sz="2652" u="none" cap="none" strike="noStrike">
                <a:solidFill>
                  <a:srgbClr val="980000"/>
                </a:solidFill>
                <a:latin typeface="Times New Roman"/>
                <a:ea typeface="Times New Roman"/>
                <a:cs typeface="Times New Roman"/>
                <a:sym typeface="Times New Roman"/>
              </a:rPr>
              <a:t>uses tanh.</a:t>
            </a:r>
            <a:endParaRPr>
              <a:solidFill>
                <a:srgbClr val="980000"/>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And uses </a:t>
            </a:r>
            <a:r>
              <a:rPr b="0" i="0" lang="en-US" sz="2652" u="none" cap="none" strike="noStrike">
                <a:solidFill>
                  <a:srgbClr val="980000"/>
                </a:solidFill>
                <a:latin typeface="Times New Roman"/>
                <a:ea typeface="Times New Roman"/>
                <a:cs typeface="Times New Roman"/>
                <a:sym typeface="Times New Roman"/>
              </a:rPr>
              <a:t>LeakyReLU activation</a:t>
            </a:r>
            <a:r>
              <a:rPr b="0" i="0" lang="en-US" sz="2652" u="none" cap="none" strike="noStrike">
                <a:solidFill>
                  <a:schemeClr val="dk1"/>
                </a:solidFill>
                <a:latin typeface="Times New Roman"/>
                <a:ea typeface="Times New Roman"/>
                <a:cs typeface="Times New Roman"/>
                <a:sym typeface="Times New Roman"/>
              </a:rPr>
              <a:t> in the </a:t>
            </a:r>
            <a:r>
              <a:rPr b="1" i="0" lang="en-US" sz="2652" u="none" cap="none" strike="noStrike">
                <a:solidFill>
                  <a:schemeClr val="dk1"/>
                </a:solidFill>
                <a:latin typeface="Times New Roman"/>
                <a:ea typeface="Times New Roman"/>
                <a:cs typeface="Times New Roman"/>
                <a:sym typeface="Times New Roman"/>
              </a:rPr>
              <a:t>discriminator</a:t>
            </a:r>
            <a:r>
              <a:rPr b="0" i="0" lang="en-US" sz="2652" u="none" cap="none" strike="noStrike">
                <a:solidFill>
                  <a:schemeClr val="dk1"/>
                </a:solidFill>
                <a:latin typeface="Times New Roman"/>
                <a:ea typeface="Times New Roman"/>
                <a:cs typeface="Times New Roman"/>
                <a:sym typeface="Times New Roman"/>
              </a:rPr>
              <a:t> for all layers.</a:t>
            </a:r>
            <a:endParaRPr>
              <a:solidFill>
                <a:schemeClr val="dk1"/>
              </a:solidFill>
            </a:endParaRPr>
          </a:p>
          <a:p>
            <a:pPr indent="0" lvl="0" marL="0" marR="0" rtl="0" algn="l">
              <a:lnSpc>
                <a:spcPct val="140007"/>
              </a:lnSpc>
              <a:spcBef>
                <a:spcPts val="0"/>
              </a:spcBef>
              <a:spcAft>
                <a:spcPts val="0"/>
              </a:spcAft>
              <a:buNone/>
            </a:pPr>
            <a:r>
              <a:t/>
            </a:r>
            <a:endParaRPr b="0" i="0" sz="2652" u="none" cap="none" strike="noStrike">
              <a:solidFill>
                <a:schemeClr val="dk1"/>
              </a:solidFill>
              <a:latin typeface="Times New Roman"/>
              <a:ea typeface="Times New Roman"/>
              <a:cs typeface="Times New Roman"/>
              <a:sym typeface="Times New Roman"/>
            </a:endParaRPr>
          </a:p>
        </p:txBody>
      </p:sp>
      <p:sp>
        <p:nvSpPr>
          <p:cNvPr id="242" name="Google Shape;242;p16"/>
          <p:cNvSpPr/>
          <p:nvPr/>
        </p:nvSpPr>
        <p:spPr>
          <a:xfrm>
            <a:off x="12725658" y="2272038"/>
            <a:ext cx="3988991" cy="6356958"/>
          </a:xfrm>
          <a:custGeom>
            <a:rect b="b" l="l" r="r" t="t"/>
            <a:pathLst>
              <a:path extrusionOk="0" h="6356958" w="3988991">
                <a:moveTo>
                  <a:pt x="0" y="0"/>
                </a:moveTo>
                <a:lnTo>
                  <a:pt x="3988992" y="0"/>
                </a:lnTo>
                <a:lnTo>
                  <a:pt x="3988992" y="6356958"/>
                </a:lnTo>
                <a:lnTo>
                  <a:pt x="0" y="6356958"/>
                </a:lnTo>
                <a:lnTo>
                  <a:pt x="0" y="0"/>
                </a:lnTo>
                <a:close/>
              </a:path>
            </a:pathLst>
          </a:custGeom>
          <a:blipFill rotWithShape="1">
            <a:blip r:embed="rId4">
              <a:alphaModFix/>
            </a:blip>
            <a:stretch>
              <a:fillRect b="0" l="0" r="0" t="0"/>
            </a:stretch>
          </a:blipFill>
          <a:ln>
            <a:noFill/>
          </a:ln>
        </p:spPr>
      </p:sp>
      <p:sp>
        <p:nvSpPr>
          <p:cNvPr id="243" name="Google Shape;243;p16"/>
          <p:cNvSpPr txBox="1"/>
          <p:nvPr/>
        </p:nvSpPr>
        <p:spPr>
          <a:xfrm>
            <a:off x="13439140" y="8628994"/>
            <a:ext cx="2562000" cy="34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1" lang="en-US" sz="2264" u="none" cap="none" strike="noStrike">
                <a:solidFill>
                  <a:schemeClr val="dk1"/>
                </a:solidFill>
                <a:latin typeface="Times"/>
                <a:ea typeface="Times"/>
                <a:cs typeface="Times"/>
                <a:sym typeface="Times"/>
              </a:rPr>
              <a:t>DCGAN architecture</a:t>
            </a:r>
            <a:endParaRPr>
              <a:solidFill>
                <a:schemeClr val="dk1"/>
              </a:solidFill>
            </a:endParaRPr>
          </a:p>
        </p:txBody>
      </p:sp>
      <p:sp>
        <p:nvSpPr>
          <p:cNvPr id="244" name="Google Shape;244;p1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7"/>
          <p:cNvSpPr txBox="1"/>
          <p:nvPr/>
        </p:nvSpPr>
        <p:spPr>
          <a:xfrm>
            <a:off x="495933" y="446652"/>
            <a:ext cx="14888400" cy="846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5502" u="none" cap="none" strike="noStrike">
                <a:solidFill>
                  <a:srgbClr val="1255CC"/>
                </a:solidFill>
                <a:latin typeface="Hanuman"/>
                <a:ea typeface="Hanuman"/>
                <a:cs typeface="Hanuman"/>
                <a:sym typeface="Hanuman"/>
              </a:rPr>
              <a:t>Auxiliary Classifier GAN (AC- GAN)</a:t>
            </a:r>
            <a:r>
              <a:rPr lang="en-US" sz="5502">
                <a:solidFill>
                  <a:srgbClr val="1255CC"/>
                </a:solidFill>
                <a:latin typeface="Hanuman"/>
                <a:ea typeface="Hanuman"/>
                <a:cs typeface="Hanuman"/>
                <a:sym typeface="Hanuman"/>
              </a:rPr>
              <a:t> </a:t>
            </a:r>
            <a:r>
              <a:rPr lang="en-US" sz="5502" u="sng">
                <a:solidFill>
                  <a:schemeClr val="hlink"/>
                </a:solidFill>
                <a:latin typeface="Hanuman"/>
                <a:ea typeface="Hanuman"/>
                <a:cs typeface="Hanuman"/>
                <a:sym typeface="Hanuman"/>
                <a:hlinkClick action="ppaction://hlinksldjump" r:id="rId3"/>
              </a:rPr>
              <a:t>[17]</a:t>
            </a:r>
            <a:endParaRPr b="0" i="0" sz="5502" u="none" cap="none" strike="noStrike">
              <a:solidFill>
                <a:srgbClr val="1255CC"/>
              </a:solidFill>
              <a:latin typeface="Hanuman"/>
              <a:ea typeface="Hanuman"/>
              <a:cs typeface="Hanuman"/>
              <a:sym typeface="Hanuman"/>
            </a:endParaRPr>
          </a:p>
        </p:txBody>
      </p:sp>
      <p:cxnSp>
        <p:nvCxnSpPr>
          <p:cNvPr id="250" name="Google Shape;250;p17"/>
          <p:cNvCxnSpPr/>
          <p:nvPr/>
        </p:nvCxnSpPr>
        <p:spPr>
          <a:xfrm flipH="1">
            <a:off x="496012" y="1368584"/>
            <a:ext cx="10324200" cy="79500"/>
          </a:xfrm>
          <a:prstGeom prst="straightConnector1">
            <a:avLst/>
          </a:prstGeom>
          <a:noFill/>
          <a:ln cap="flat" cmpd="sng" w="19050">
            <a:solidFill>
              <a:schemeClr val="dk1"/>
            </a:solidFill>
            <a:prstDash val="solid"/>
            <a:round/>
            <a:headEnd len="sm" w="sm" type="none"/>
            <a:tailEnd len="sm" w="sm" type="none"/>
          </a:ln>
        </p:spPr>
      </p:cxnSp>
      <p:sp>
        <p:nvSpPr>
          <p:cNvPr id="251" name="Google Shape;251;p17"/>
          <p:cNvSpPr txBox="1"/>
          <p:nvPr/>
        </p:nvSpPr>
        <p:spPr>
          <a:xfrm>
            <a:off x="495933" y="1745437"/>
            <a:ext cx="11062500" cy="8409600"/>
          </a:xfrm>
          <a:prstGeom prst="rect">
            <a:avLst/>
          </a:prstGeom>
          <a:noFill/>
          <a:ln>
            <a:noFill/>
          </a:ln>
        </p:spPr>
        <p:txBody>
          <a:bodyPr anchorCtr="0" anchor="t" bIns="0" lIns="0" spcFirstLastPara="1" rIns="0" wrap="square" tIns="0">
            <a:spAutoFit/>
          </a:bodyPr>
          <a:lstStyle/>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This method was developed by </a:t>
            </a:r>
            <a:r>
              <a:rPr b="0" i="0" lang="en-US" sz="2652" u="none" cap="none" strike="noStrike">
                <a:solidFill>
                  <a:srgbClr val="980000"/>
                </a:solidFill>
                <a:latin typeface="Times New Roman"/>
                <a:ea typeface="Times New Roman"/>
                <a:cs typeface="Times New Roman"/>
                <a:sym typeface="Times New Roman"/>
              </a:rPr>
              <a:t>Augustus Odena</a:t>
            </a:r>
            <a:r>
              <a:rPr b="0" i="0" lang="en-US" sz="2652" u="none" cap="none" strike="noStrike">
                <a:solidFill>
                  <a:schemeClr val="dk1"/>
                </a:solidFill>
                <a:latin typeface="Times New Roman"/>
                <a:ea typeface="Times New Roman"/>
                <a:cs typeface="Times New Roman"/>
                <a:sym typeface="Times New Roman"/>
              </a:rPr>
              <a:t>, </a:t>
            </a:r>
            <a:r>
              <a:rPr b="0" i="0" lang="en-US" sz="2652" u="none" cap="none" strike="noStrike">
                <a:solidFill>
                  <a:srgbClr val="980000"/>
                </a:solidFill>
                <a:latin typeface="Times New Roman"/>
                <a:ea typeface="Times New Roman"/>
                <a:cs typeface="Times New Roman"/>
                <a:sym typeface="Times New Roman"/>
              </a:rPr>
              <a:t>Christopher Olah</a:t>
            </a:r>
            <a:r>
              <a:rPr b="0" i="0" lang="en-US" sz="2652" u="none" cap="none" strike="noStrike">
                <a:solidFill>
                  <a:schemeClr val="dk1"/>
                </a:solidFill>
                <a:latin typeface="Times New Roman"/>
                <a:ea typeface="Times New Roman"/>
                <a:cs typeface="Times New Roman"/>
                <a:sym typeface="Times New Roman"/>
              </a:rPr>
              <a:t>, and </a:t>
            </a:r>
            <a:r>
              <a:rPr b="0" i="0" lang="en-US" sz="2652" u="none" cap="none" strike="noStrike">
                <a:solidFill>
                  <a:srgbClr val="980000"/>
                </a:solidFill>
                <a:latin typeface="Times New Roman"/>
                <a:ea typeface="Times New Roman"/>
                <a:cs typeface="Times New Roman"/>
                <a:sym typeface="Times New Roman"/>
              </a:rPr>
              <a:t>Jonathon Shlens</a:t>
            </a:r>
            <a:r>
              <a:rPr b="0" i="0" lang="en-US" sz="2652" u="none" cap="none" strike="noStrike">
                <a:solidFill>
                  <a:schemeClr val="dk1"/>
                </a:solidFill>
                <a:latin typeface="Times New Roman"/>
                <a:ea typeface="Times New Roman"/>
                <a:cs typeface="Times New Roman"/>
                <a:sym typeface="Times New Roman"/>
              </a:rPr>
              <a:t>.</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In the </a:t>
            </a:r>
            <a:r>
              <a:rPr b="1" i="0" lang="en-US" sz="2652" u="none" cap="none" strike="noStrike">
                <a:solidFill>
                  <a:schemeClr val="dk1"/>
                </a:solidFill>
                <a:latin typeface="Times New Roman"/>
                <a:ea typeface="Times New Roman"/>
                <a:cs typeface="Times New Roman"/>
                <a:sym typeface="Times New Roman"/>
              </a:rPr>
              <a:t>ACGAN</a:t>
            </a:r>
            <a:r>
              <a:rPr b="0" i="0" lang="en-US" sz="2652" u="none" cap="none" strike="noStrike">
                <a:solidFill>
                  <a:schemeClr val="dk1"/>
                </a:solidFill>
                <a:latin typeface="Times New Roman"/>
                <a:ea typeface="Times New Roman"/>
                <a:cs typeface="Times New Roman"/>
                <a:sym typeface="Times New Roman"/>
              </a:rPr>
              <a:t>, the generator takes the image class to be generated as input in addition to the </a:t>
            </a:r>
            <a:r>
              <a:rPr b="0" i="0" lang="en-US" sz="2652" u="none" cap="none" strike="noStrike">
                <a:solidFill>
                  <a:srgbClr val="980000"/>
                </a:solidFill>
                <a:latin typeface="Times New Roman"/>
                <a:ea typeface="Times New Roman"/>
                <a:cs typeface="Times New Roman"/>
                <a:sym typeface="Times New Roman"/>
              </a:rPr>
              <a:t>latent encoding (Z)</a:t>
            </a:r>
            <a:r>
              <a:rPr b="0" i="0" lang="en-US" sz="2652" u="none" cap="none" strike="noStrike">
                <a:solidFill>
                  <a:schemeClr val="dk1"/>
                </a:solidFill>
                <a:latin typeface="Times New Roman"/>
                <a:ea typeface="Times New Roman"/>
                <a:cs typeface="Times New Roman"/>
                <a:sym typeface="Times New Roman"/>
              </a:rPr>
              <a:t>.</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The discriminator outputs both the probability that </a:t>
            </a:r>
            <a:r>
              <a:rPr b="0" i="0" lang="en-US" sz="2652" u="none" cap="none" strike="noStrike">
                <a:solidFill>
                  <a:srgbClr val="980000"/>
                </a:solidFill>
                <a:latin typeface="Times New Roman"/>
                <a:ea typeface="Times New Roman"/>
                <a:cs typeface="Times New Roman"/>
                <a:sym typeface="Times New Roman"/>
              </a:rPr>
              <a:t>the input is real</a:t>
            </a:r>
            <a:r>
              <a:rPr b="0" i="0" lang="en-US" sz="2652" u="none" cap="none" strike="noStrike">
                <a:solidFill>
                  <a:schemeClr val="dk1"/>
                </a:solidFill>
                <a:latin typeface="Times New Roman"/>
                <a:ea typeface="Times New Roman"/>
                <a:cs typeface="Times New Roman"/>
                <a:sym typeface="Times New Roman"/>
              </a:rPr>
              <a:t> and the </a:t>
            </a:r>
            <a:r>
              <a:rPr b="0" i="0" lang="en-US" sz="2652" u="none" cap="none" strike="noStrike">
                <a:solidFill>
                  <a:srgbClr val="980000"/>
                </a:solidFill>
                <a:latin typeface="Times New Roman"/>
                <a:ea typeface="Times New Roman"/>
                <a:cs typeface="Times New Roman"/>
                <a:sym typeface="Times New Roman"/>
              </a:rPr>
              <a:t>probability distribution over the class labels.</a:t>
            </a:r>
            <a:endParaRPr>
              <a:solidFill>
                <a:srgbClr val="980000"/>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The generator is trained to </a:t>
            </a:r>
            <a:r>
              <a:rPr b="0" i="0" lang="en-US" sz="2652" u="none" cap="none" strike="noStrike">
                <a:solidFill>
                  <a:srgbClr val="980000"/>
                </a:solidFill>
                <a:latin typeface="Times New Roman"/>
                <a:ea typeface="Times New Roman"/>
                <a:cs typeface="Times New Roman"/>
                <a:sym typeface="Times New Roman"/>
              </a:rPr>
              <a:t>maximize the log-likelihood</a:t>
            </a:r>
            <a:r>
              <a:rPr b="0" i="0" lang="en-US" sz="2652" u="none" cap="none" strike="noStrike">
                <a:solidFill>
                  <a:schemeClr val="dk1"/>
                </a:solidFill>
                <a:latin typeface="Times New Roman"/>
                <a:ea typeface="Times New Roman"/>
                <a:cs typeface="Times New Roman"/>
                <a:sym typeface="Times New Roman"/>
              </a:rPr>
              <a:t> of the correct class and to </a:t>
            </a:r>
            <a:r>
              <a:rPr b="0" i="0" lang="en-US" sz="2652" u="none" cap="none" strike="noStrike">
                <a:solidFill>
                  <a:srgbClr val="980000"/>
                </a:solidFill>
                <a:latin typeface="Times New Roman"/>
                <a:ea typeface="Times New Roman"/>
                <a:cs typeface="Times New Roman"/>
                <a:sym typeface="Times New Roman"/>
              </a:rPr>
              <a:t>fool the discriminator</a:t>
            </a:r>
            <a:r>
              <a:rPr b="0" i="0" lang="en-US" sz="2652" u="none" cap="none" strike="noStrike">
                <a:solidFill>
                  <a:schemeClr val="dk1"/>
                </a:solidFill>
                <a:latin typeface="Times New Roman"/>
                <a:ea typeface="Times New Roman"/>
                <a:cs typeface="Times New Roman"/>
                <a:sym typeface="Times New Roman"/>
              </a:rPr>
              <a:t>.</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The discriminator is trained to </a:t>
            </a:r>
            <a:r>
              <a:rPr b="0" i="0" lang="en-US" sz="2652" u="none" cap="none" strike="noStrike">
                <a:solidFill>
                  <a:srgbClr val="980000"/>
                </a:solidFill>
                <a:latin typeface="Times New Roman"/>
                <a:ea typeface="Times New Roman"/>
                <a:cs typeface="Times New Roman"/>
                <a:sym typeface="Times New Roman"/>
              </a:rPr>
              <a:t>maximize the log-likelihood</a:t>
            </a:r>
            <a:r>
              <a:rPr b="0" i="0" lang="en-US" sz="2652" u="none" cap="none" strike="noStrike">
                <a:solidFill>
                  <a:schemeClr val="dk1"/>
                </a:solidFill>
                <a:latin typeface="Times New Roman"/>
                <a:ea typeface="Times New Roman"/>
                <a:cs typeface="Times New Roman"/>
                <a:sym typeface="Times New Roman"/>
              </a:rPr>
              <a:t> of the </a:t>
            </a:r>
            <a:r>
              <a:rPr b="1" i="0" lang="en-US" sz="2652" u="none" cap="none" strike="noStrike">
                <a:solidFill>
                  <a:schemeClr val="dk1"/>
                </a:solidFill>
                <a:latin typeface="Times New Roman"/>
                <a:ea typeface="Times New Roman"/>
                <a:cs typeface="Times New Roman"/>
                <a:sym typeface="Times New Roman"/>
              </a:rPr>
              <a:t>correct source (real or fake) </a:t>
            </a:r>
            <a:r>
              <a:rPr b="0" i="0" lang="en-US" sz="2652" u="none" cap="none" strike="noStrike">
                <a:solidFill>
                  <a:schemeClr val="dk1"/>
                </a:solidFill>
                <a:latin typeface="Times New Roman"/>
                <a:ea typeface="Times New Roman"/>
                <a:cs typeface="Times New Roman"/>
                <a:sym typeface="Times New Roman"/>
              </a:rPr>
              <a:t>and the correct class label.</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AC-GAN improves the </a:t>
            </a:r>
            <a:r>
              <a:rPr b="0" i="0" lang="en-US" sz="2652" u="none" cap="none" strike="noStrike">
                <a:solidFill>
                  <a:srgbClr val="980000"/>
                </a:solidFill>
                <a:latin typeface="Times New Roman"/>
                <a:ea typeface="Times New Roman"/>
                <a:cs typeface="Times New Roman"/>
                <a:sym typeface="Times New Roman"/>
              </a:rPr>
              <a:t>stability of training</a:t>
            </a:r>
            <a:r>
              <a:rPr b="0" i="0" lang="en-US" sz="2652" u="none" cap="none" strike="noStrike">
                <a:solidFill>
                  <a:schemeClr val="dk1"/>
                </a:solidFill>
                <a:latin typeface="Times New Roman"/>
                <a:ea typeface="Times New Roman"/>
                <a:cs typeface="Times New Roman"/>
                <a:sym typeface="Times New Roman"/>
              </a:rPr>
              <a:t> and the </a:t>
            </a:r>
            <a:r>
              <a:rPr b="0" i="0" lang="en-US" sz="2652" u="none" cap="none" strike="noStrike">
                <a:solidFill>
                  <a:srgbClr val="980000"/>
                </a:solidFill>
                <a:latin typeface="Times New Roman"/>
                <a:ea typeface="Times New Roman"/>
                <a:cs typeface="Times New Roman"/>
                <a:sym typeface="Times New Roman"/>
              </a:rPr>
              <a:t>quality of generated images</a:t>
            </a:r>
            <a:r>
              <a:rPr b="0" i="0" lang="en-US" sz="2652" u="none" cap="none" strike="noStrike">
                <a:solidFill>
                  <a:schemeClr val="dk1"/>
                </a:solidFill>
                <a:latin typeface="Times New Roman"/>
                <a:ea typeface="Times New Roman"/>
                <a:cs typeface="Times New Roman"/>
                <a:sym typeface="Times New Roman"/>
              </a:rPr>
              <a:t>.</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It allows for </a:t>
            </a:r>
            <a:r>
              <a:rPr b="0" i="0" lang="en-US" sz="2652" u="none" cap="none" strike="noStrike">
                <a:solidFill>
                  <a:srgbClr val="980000"/>
                </a:solidFill>
                <a:latin typeface="Times New Roman"/>
                <a:ea typeface="Times New Roman"/>
                <a:cs typeface="Times New Roman"/>
                <a:sym typeface="Times New Roman"/>
              </a:rPr>
              <a:t>better control </a:t>
            </a:r>
            <a:r>
              <a:rPr b="0" i="0" lang="en-US" sz="2652" u="none" cap="none" strike="noStrike">
                <a:solidFill>
                  <a:schemeClr val="dk1"/>
                </a:solidFill>
                <a:latin typeface="Times New Roman"/>
                <a:ea typeface="Times New Roman"/>
                <a:cs typeface="Times New Roman"/>
                <a:sym typeface="Times New Roman"/>
              </a:rPr>
              <a:t>over the generated images by conditioning on class labels.</a:t>
            </a:r>
            <a:endParaRPr>
              <a:solidFill>
                <a:schemeClr val="dk1"/>
              </a:solidFill>
            </a:endParaRPr>
          </a:p>
          <a:p>
            <a:pPr indent="0" lvl="0" marL="0" marR="0" rtl="0" algn="l">
              <a:lnSpc>
                <a:spcPct val="140007"/>
              </a:lnSpc>
              <a:spcBef>
                <a:spcPts val="0"/>
              </a:spcBef>
              <a:spcAft>
                <a:spcPts val="0"/>
              </a:spcAft>
              <a:buNone/>
            </a:pPr>
            <a:r>
              <a:t/>
            </a:r>
            <a:endParaRPr b="0" i="0" sz="2652" u="none" cap="none" strike="noStrike">
              <a:solidFill>
                <a:schemeClr val="dk1"/>
              </a:solidFill>
              <a:latin typeface="Times New Roman"/>
              <a:ea typeface="Times New Roman"/>
              <a:cs typeface="Times New Roman"/>
              <a:sym typeface="Times New Roman"/>
            </a:endParaRPr>
          </a:p>
        </p:txBody>
      </p:sp>
      <p:sp>
        <p:nvSpPr>
          <p:cNvPr id="252" name="Google Shape;252;p17"/>
          <p:cNvSpPr/>
          <p:nvPr/>
        </p:nvSpPr>
        <p:spPr>
          <a:xfrm>
            <a:off x="12642222" y="2041963"/>
            <a:ext cx="4155861" cy="6356958"/>
          </a:xfrm>
          <a:custGeom>
            <a:rect b="b" l="l" r="r" t="t"/>
            <a:pathLst>
              <a:path extrusionOk="0" h="6356958" w="4155861">
                <a:moveTo>
                  <a:pt x="0" y="0"/>
                </a:moveTo>
                <a:lnTo>
                  <a:pt x="4155862" y="0"/>
                </a:lnTo>
                <a:lnTo>
                  <a:pt x="4155862" y="6356958"/>
                </a:lnTo>
                <a:lnTo>
                  <a:pt x="0" y="6356958"/>
                </a:lnTo>
                <a:lnTo>
                  <a:pt x="0" y="0"/>
                </a:lnTo>
                <a:close/>
              </a:path>
            </a:pathLst>
          </a:custGeom>
          <a:blipFill rotWithShape="1">
            <a:blip r:embed="rId4">
              <a:alphaModFix/>
            </a:blip>
            <a:stretch>
              <a:fillRect b="0" l="0" r="0" t="0"/>
            </a:stretch>
          </a:blipFill>
          <a:ln>
            <a:noFill/>
          </a:ln>
        </p:spPr>
      </p:sp>
      <p:sp>
        <p:nvSpPr>
          <p:cNvPr id="253" name="Google Shape;253;p17"/>
          <p:cNvSpPr txBox="1"/>
          <p:nvPr/>
        </p:nvSpPr>
        <p:spPr>
          <a:xfrm>
            <a:off x="13446589" y="8317719"/>
            <a:ext cx="2547105" cy="34372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1" lang="en-US" sz="2264" u="none" cap="none" strike="noStrike">
                <a:solidFill>
                  <a:srgbClr val="F9F7F0"/>
                </a:solidFill>
                <a:latin typeface="Times"/>
                <a:ea typeface="Times"/>
                <a:cs typeface="Times"/>
                <a:sym typeface="Times"/>
              </a:rPr>
              <a:t>ACGAN architecture</a:t>
            </a:r>
            <a:endParaRPr/>
          </a:p>
        </p:txBody>
      </p:sp>
      <p:sp>
        <p:nvSpPr>
          <p:cNvPr id="254" name="Google Shape;254;p1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55" name="Google Shape;255;p17"/>
          <p:cNvSpPr txBox="1"/>
          <p:nvPr/>
        </p:nvSpPr>
        <p:spPr>
          <a:xfrm>
            <a:off x="13978615" y="8661444"/>
            <a:ext cx="2562000" cy="696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264">
                <a:solidFill>
                  <a:schemeClr val="dk1"/>
                </a:solidFill>
                <a:latin typeface="Times"/>
                <a:ea typeface="Times"/>
                <a:cs typeface="Times"/>
                <a:sym typeface="Times"/>
              </a:rPr>
              <a:t>A</a:t>
            </a:r>
            <a:r>
              <a:rPr b="0" i="1" lang="en-US" sz="2264" u="none" cap="none" strike="noStrike">
                <a:solidFill>
                  <a:schemeClr val="dk1"/>
                </a:solidFill>
                <a:latin typeface="Times"/>
                <a:ea typeface="Times"/>
                <a:cs typeface="Times"/>
                <a:sym typeface="Times"/>
              </a:rPr>
              <a:t>CGAN architecture</a:t>
            </a:r>
            <a:endParaRPr i="1" sz="2264">
              <a:solidFill>
                <a:schemeClr val="dk1"/>
              </a:solidFill>
              <a:latin typeface="Times"/>
              <a:ea typeface="Times"/>
              <a:cs typeface="Times"/>
              <a:sym typeface="Times"/>
            </a:endParaRPr>
          </a:p>
          <a:p>
            <a:pPr indent="0" lvl="0" marL="0" marR="0" rtl="0" algn="ctr">
              <a:lnSpc>
                <a:spcPct val="100000"/>
              </a:lnSpc>
              <a:spcBef>
                <a:spcPts val="0"/>
              </a:spcBef>
              <a:spcAft>
                <a:spcPts val="0"/>
              </a:spcAft>
              <a:buNone/>
            </a:pPr>
            <a:r>
              <a:rPr i="1" lang="en-US" sz="2264">
                <a:solidFill>
                  <a:schemeClr val="dk1"/>
                </a:solidFill>
                <a:latin typeface="Times"/>
                <a:ea typeface="Times"/>
                <a:cs typeface="Times"/>
                <a:sym typeface="Times"/>
              </a:rPr>
              <a:t>Source: [1</a:t>
            </a:r>
            <a:endParaRPr i="1" sz="2264">
              <a:solidFill>
                <a:schemeClr val="dk1"/>
              </a:solidFill>
              <a:latin typeface="Times"/>
              <a:ea typeface="Times"/>
              <a:cs typeface="Times"/>
              <a:sym typeface="Time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grpSp>
        <p:nvGrpSpPr>
          <p:cNvPr id="260" name="Google Shape;260;p18"/>
          <p:cNvGrpSpPr/>
          <p:nvPr/>
        </p:nvGrpSpPr>
        <p:grpSpPr>
          <a:xfrm>
            <a:off x="13865583" y="-36165"/>
            <a:ext cx="4422417" cy="10323165"/>
            <a:chOff x="0" y="-9525"/>
            <a:chExt cx="1164752" cy="2718858"/>
          </a:xfrm>
        </p:grpSpPr>
        <p:sp>
          <p:nvSpPr>
            <p:cNvPr id="261" name="Google Shape;261;p18"/>
            <p:cNvSpPr/>
            <p:nvPr/>
          </p:nvSpPr>
          <p:spPr>
            <a:xfrm>
              <a:off x="0" y="0"/>
              <a:ext cx="1164752" cy="2709333"/>
            </a:xfrm>
            <a:custGeom>
              <a:rect b="b" l="l" r="r" t="t"/>
              <a:pathLst>
                <a:path extrusionOk="0" h="2709333" w="1164752">
                  <a:moveTo>
                    <a:pt x="0" y="0"/>
                  </a:moveTo>
                  <a:lnTo>
                    <a:pt x="1164752" y="0"/>
                  </a:lnTo>
                  <a:lnTo>
                    <a:pt x="1164752" y="2709333"/>
                  </a:lnTo>
                  <a:lnTo>
                    <a:pt x="0" y="2709333"/>
                  </a:lnTo>
                  <a:close/>
                </a:path>
              </a:pathLst>
            </a:custGeom>
            <a:solidFill>
              <a:srgbClr val="018575"/>
            </a:solidFill>
            <a:ln>
              <a:noFill/>
            </a:ln>
          </p:spPr>
        </p:sp>
        <p:sp>
          <p:nvSpPr>
            <p:cNvPr id="262" name="Google Shape;262;p18"/>
            <p:cNvSpPr txBox="1"/>
            <p:nvPr/>
          </p:nvSpPr>
          <p:spPr>
            <a:xfrm>
              <a:off x="0" y="-9525"/>
              <a:ext cx="1164752" cy="2718858"/>
            </a:xfrm>
            <a:prstGeom prst="rect">
              <a:avLst/>
            </a:prstGeom>
            <a:noFill/>
            <a:ln>
              <a:noFill/>
            </a:ln>
          </p:spPr>
          <p:txBody>
            <a:bodyPr anchorCtr="0" anchor="ctr" bIns="50800" lIns="50800" spcFirstLastPara="1" rIns="50800" wrap="square" tIns="50800">
              <a:noAutofit/>
            </a:bodyPr>
            <a:lstStyle/>
            <a:p>
              <a:pPr indent="0" lvl="0" marL="0" marR="0" rtl="0" algn="ctr">
                <a:lnSpc>
                  <a:spcPct val="107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63" name="Google Shape;263;p18"/>
          <p:cNvPicPr preferRelativeResize="0"/>
          <p:nvPr/>
        </p:nvPicPr>
        <p:blipFill rotWithShape="1">
          <a:blip r:embed="rId3">
            <a:alphaModFix/>
          </a:blip>
          <a:srcRect b="0" l="0" r="0" t="0"/>
          <a:stretch/>
        </p:blipFill>
        <p:spPr>
          <a:xfrm>
            <a:off x="14100825" y="197321"/>
            <a:ext cx="3951932" cy="9976544"/>
          </a:xfrm>
          <a:prstGeom prst="rect">
            <a:avLst/>
          </a:prstGeom>
          <a:noFill/>
          <a:ln>
            <a:noFill/>
          </a:ln>
        </p:spPr>
      </p:pic>
      <p:sp>
        <p:nvSpPr>
          <p:cNvPr id="264" name="Google Shape;264;p18"/>
          <p:cNvSpPr txBox="1"/>
          <p:nvPr/>
        </p:nvSpPr>
        <p:spPr>
          <a:xfrm>
            <a:off x="1028700" y="1209675"/>
            <a:ext cx="12372300" cy="3694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0" lang="en-US" sz="12000" u="none" cap="none" strike="noStrike">
                <a:solidFill>
                  <a:srgbClr val="1255CC"/>
                </a:solidFill>
                <a:latin typeface="Hanuman"/>
                <a:ea typeface="Hanuman"/>
                <a:cs typeface="Hanuman"/>
                <a:sym typeface="Hanuman"/>
              </a:rPr>
              <a:t>Methodology of Proposed Work</a:t>
            </a:r>
            <a:endParaRPr>
              <a:solidFill>
                <a:srgbClr val="1255CC"/>
              </a:solidFill>
            </a:endParaRPr>
          </a:p>
        </p:txBody>
      </p:sp>
      <p:sp>
        <p:nvSpPr>
          <p:cNvPr id="265" name="Google Shape;265;p1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9"/>
          <p:cNvSpPr txBox="1"/>
          <p:nvPr/>
        </p:nvSpPr>
        <p:spPr>
          <a:xfrm>
            <a:off x="245611" y="104775"/>
            <a:ext cx="16442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200" u="none" cap="none" strike="noStrike">
                <a:solidFill>
                  <a:srgbClr val="1255CC"/>
                </a:solidFill>
                <a:latin typeface="Hanuman"/>
                <a:ea typeface="Hanuman"/>
                <a:cs typeface="Hanuman"/>
                <a:sym typeface="Hanuman"/>
              </a:rPr>
              <a:t>Flow and components</a:t>
            </a:r>
            <a:endParaRPr>
              <a:solidFill>
                <a:srgbClr val="1255CC"/>
              </a:solidFill>
            </a:endParaRPr>
          </a:p>
        </p:txBody>
      </p:sp>
      <p:cxnSp>
        <p:nvCxnSpPr>
          <p:cNvPr id="271" name="Google Shape;271;p19"/>
          <p:cNvCxnSpPr/>
          <p:nvPr/>
        </p:nvCxnSpPr>
        <p:spPr>
          <a:xfrm rot="10800000">
            <a:off x="245611" y="1097280"/>
            <a:ext cx="8221054" cy="0"/>
          </a:xfrm>
          <a:prstGeom prst="straightConnector1">
            <a:avLst/>
          </a:prstGeom>
          <a:noFill/>
          <a:ln cap="flat" cmpd="sng" w="19050">
            <a:solidFill>
              <a:schemeClr val="dk1"/>
            </a:solidFill>
            <a:prstDash val="solid"/>
            <a:round/>
            <a:headEnd len="sm" w="sm" type="none"/>
            <a:tailEnd len="sm" w="sm" type="none"/>
          </a:ln>
        </p:spPr>
      </p:cxnSp>
      <p:sp>
        <p:nvSpPr>
          <p:cNvPr id="272" name="Google Shape;272;p19"/>
          <p:cNvSpPr/>
          <p:nvPr/>
        </p:nvSpPr>
        <p:spPr>
          <a:xfrm>
            <a:off x="2616253" y="1480562"/>
            <a:ext cx="13333923" cy="8181323"/>
          </a:xfrm>
          <a:custGeom>
            <a:rect b="b" l="l" r="r" t="t"/>
            <a:pathLst>
              <a:path extrusionOk="0" h="8181323" w="13333923">
                <a:moveTo>
                  <a:pt x="0" y="0"/>
                </a:moveTo>
                <a:lnTo>
                  <a:pt x="13333923" y="0"/>
                </a:lnTo>
                <a:lnTo>
                  <a:pt x="13333923" y="8181323"/>
                </a:lnTo>
                <a:lnTo>
                  <a:pt x="0" y="8181323"/>
                </a:lnTo>
                <a:lnTo>
                  <a:pt x="0" y="0"/>
                </a:lnTo>
                <a:close/>
              </a:path>
            </a:pathLst>
          </a:custGeom>
          <a:blipFill rotWithShape="1">
            <a:blip r:embed="rId3">
              <a:alphaModFix/>
            </a:blip>
            <a:stretch>
              <a:fillRect b="0" l="0" r="0" t="0"/>
            </a:stretch>
          </a:blipFill>
          <a:ln>
            <a:noFill/>
          </a:ln>
        </p:spPr>
      </p:sp>
      <p:sp>
        <p:nvSpPr>
          <p:cNvPr id="273" name="Google Shape;273;p1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
          <p:cNvSpPr txBox="1"/>
          <p:nvPr/>
        </p:nvSpPr>
        <p:spPr>
          <a:xfrm>
            <a:off x="2654575" y="3477925"/>
            <a:ext cx="533400" cy="5510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600" u="none" cap="none" strike="noStrike">
                <a:solidFill>
                  <a:srgbClr val="018575"/>
                </a:solidFill>
                <a:latin typeface="Times New Roman"/>
                <a:ea typeface="Times New Roman"/>
                <a:cs typeface="Times New Roman"/>
                <a:sym typeface="Times New Roman"/>
              </a:rPr>
              <a:t>1</a:t>
            </a:r>
            <a:endParaRPr/>
          </a:p>
          <a:p>
            <a:pPr indent="0" lvl="0" marL="0" marR="0" rtl="0" algn="ctr">
              <a:lnSpc>
                <a:spcPct val="140000"/>
              </a:lnSpc>
              <a:spcBef>
                <a:spcPts val="0"/>
              </a:spcBef>
              <a:spcAft>
                <a:spcPts val="0"/>
              </a:spcAft>
              <a:buNone/>
            </a:pPr>
            <a:r>
              <a:rPr b="0" i="0" lang="en-US" sz="3600" u="none" cap="none" strike="noStrike">
                <a:solidFill>
                  <a:srgbClr val="018575"/>
                </a:solidFill>
                <a:latin typeface="Times New Roman"/>
                <a:ea typeface="Times New Roman"/>
                <a:cs typeface="Times New Roman"/>
                <a:sym typeface="Times New Roman"/>
              </a:rPr>
              <a:t>2</a:t>
            </a:r>
            <a:endParaRPr/>
          </a:p>
          <a:p>
            <a:pPr indent="0" lvl="0" marL="0" marR="0" rtl="0" algn="ctr">
              <a:lnSpc>
                <a:spcPct val="140000"/>
              </a:lnSpc>
              <a:spcBef>
                <a:spcPts val="0"/>
              </a:spcBef>
              <a:spcAft>
                <a:spcPts val="0"/>
              </a:spcAft>
              <a:buNone/>
            </a:pPr>
            <a:r>
              <a:rPr b="0" i="0" lang="en-US" sz="3600" u="none" cap="none" strike="noStrike">
                <a:solidFill>
                  <a:srgbClr val="018575"/>
                </a:solidFill>
                <a:latin typeface="Times New Roman"/>
                <a:ea typeface="Times New Roman"/>
                <a:cs typeface="Times New Roman"/>
                <a:sym typeface="Times New Roman"/>
              </a:rPr>
              <a:t>3</a:t>
            </a:r>
            <a:endParaRPr/>
          </a:p>
          <a:p>
            <a:pPr indent="0" lvl="0" marL="0" marR="0" rtl="0" algn="ctr">
              <a:lnSpc>
                <a:spcPct val="140000"/>
              </a:lnSpc>
              <a:spcBef>
                <a:spcPts val="0"/>
              </a:spcBef>
              <a:spcAft>
                <a:spcPts val="0"/>
              </a:spcAft>
              <a:buNone/>
            </a:pPr>
            <a:r>
              <a:rPr b="0" i="0" lang="en-US" sz="3600" u="none" cap="none" strike="noStrike">
                <a:solidFill>
                  <a:srgbClr val="018575"/>
                </a:solidFill>
                <a:latin typeface="Times New Roman"/>
                <a:ea typeface="Times New Roman"/>
                <a:cs typeface="Times New Roman"/>
                <a:sym typeface="Times New Roman"/>
              </a:rPr>
              <a:t>4</a:t>
            </a:r>
            <a:endParaRPr/>
          </a:p>
          <a:p>
            <a:pPr indent="0" lvl="0" marL="0" marR="0" rtl="0" algn="ctr">
              <a:lnSpc>
                <a:spcPct val="140000"/>
              </a:lnSpc>
              <a:spcBef>
                <a:spcPts val="0"/>
              </a:spcBef>
              <a:spcAft>
                <a:spcPts val="0"/>
              </a:spcAft>
              <a:buNone/>
            </a:pPr>
            <a:r>
              <a:rPr b="0" i="0" lang="en-US" sz="3600" u="none" cap="none" strike="noStrike">
                <a:solidFill>
                  <a:srgbClr val="018575"/>
                </a:solidFill>
                <a:latin typeface="Times New Roman"/>
                <a:ea typeface="Times New Roman"/>
                <a:cs typeface="Times New Roman"/>
                <a:sym typeface="Times New Roman"/>
              </a:rPr>
              <a:t>5</a:t>
            </a:r>
            <a:endParaRPr/>
          </a:p>
          <a:p>
            <a:pPr indent="0" lvl="0" marL="0" marR="0" rtl="0" algn="ctr">
              <a:lnSpc>
                <a:spcPct val="140000"/>
              </a:lnSpc>
              <a:spcBef>
                <a:spcPts val="0"/>
              </a:spcBef>
              <a:spcAft>
                <a:spcPts val="0"/>
              </a:spcAft>
              <a:buNone/>
            </a:pPr>
            <a:r>
              <a:t/>
            </a:r>
            <a:endParaRPr/>
          </a:p>
          <a:p>
            <a:pPr indent="0" lvl="0" marL="0" marR="0" rtl="0" algn="ctr">
              <a:lnSpc>
                <a:spcPct val="140000"/>
              </a:lnSpc>
              <a:spcBef>
                <a:spcPts val="0"/>
              </a:spcBef>
              <a:spcAft>
                <a:spcPts val="0"/>
              </a:spcAft>
              <a:buNone/>
            </a:pPr>
            <a:r>
              <a:rPr b="0" i="0" lang="en-US" sz="3600" u="none" cap="none" strike="noStrike">
                <a:solidFill>
                  <a:srgbClr val="018575"/>
                </a:solidFill>
                <a:latin typeface="Times New Roman"/>
                <a:ea typeface="Times New Roman"/>
                <a:cs typeface="Times New Roman"/>
                <a:sym typeface="Times New Roman"/>
              </a:rPr>
              <a:t>6</a:t>
            </a:r>
            <a:endParaRPr/>
          </a:p>
          <a:p>
            <a:pPr indent="0" lvl="0" marL="0" marR="0" rtl="0" algn="ctr">
              <a:lnSpc>
                <a:spcPct val="140000"/>
              </a:lnSpc>
              <a:spcBef>
                <a:spcPts val="0"/>
              </a:spcBef>
              <a:spcAft>
                <a:spcPts val="0"/>
              </a:spcAft>
              <a:buNone/>
            </a:pPr>
            <a:r>
              <a:rPr b="0" i="0" lang="en-US" sz="3600" u="none" cap="none" strike="noStrike">
                <a:solidFill>
                  <a:srgbClr val="018575"/>
                </a:solidFill>
                <a:latin typeface="Times New Roman"/>
                <a:ea typeface="Times New Roman"/>
                <a:cs typeface="Times New Roman"/>
                <a:sym typeface="Times New Roman"/>
              </a:rPr>
              <a:t>7</a:t>
            </a:r>
            <a:endParaRPr/>
          </a:p>
        </p:txBody>
      </p:sp>
      <p:sp>
        <p:nvSpPr>
          <p:cNvPr id="93" name="Google Shape;93;p2"/>
          <p:cNvSpPr txBox="1"/>
          <p:nvPr/>
        </p:nvSpPr>
        <p:spPr>
          <a:xfrm>
            <a:off x="3794125" y="3477928"/>
            <a:ext cx="5588100" cy="554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sng" cap="none" strike="noStrike">
                <a:solidFill>
                  <a:srgbClr val="000000"/>
                </a:solidFill>
                <a:latin typeface="Times New Roman"/>
                <a:ea typeface="Times New Roman"/>
                <a:cs typeface="Times New Roman"/>
                <a:sym typeface="Times New Roman"/>
                <a:hlinkClick action="ppaction://hlinksldjump" r:id="rId3">
                  <a:extLst>
                    <a:ext uri="{A12FA001-AC4F-418D-AE19-62706E023703}">
                      <ahyp:hlinkClr val="tx"/>
                    </a:ext>
                  </a:extLst>
                </a:hlinkClick>
              </a:rPr>
              <a:t>Abstract</a:t>
            </a:r>
            <a:endParaRPr/>
          </a:p>
        </p:txBody>
      </p:sp>
      <p:sp>
        <p:nvSpPr>
          <p:cNvPr id="94" name="Google Shape;94;p2"/>
          <p:cNvSpPr txBox="1"/>
          <p:nvPr/>
        </p:nvSpPr>
        <p:spPr>
          <a:xfrm>
            <a:off x="1028700" y="1209675"/>
            <a:ext cx="7877100" cy="184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2000">
                <a:solidFill>
                  <a:srgbClr val="1255CC"/>
                </a:solidFill>
                <a:latin typeface="Hanuman"/>
                <a:ea typeface="Hanuman"/>
                <a:cs typeface="Hanuman"/>
                <a:sym typeface="Hanuman"/>
              </a:rPr>
              <a:t>Outline:</a:t>
            </a:r>
            <a:endParaRPr>
              <a:solidFill>
                <a:srgbClr val="1255CC"/>
              </a:solidFill>
            </a:endParaRPr>
          </a:p>
        </p:txBody>
      </p:sp>
      <p:cxnSp>
        <p:nvCxnSpPr>
          <p:cNvPr id="95" name="Google Shape;95;p2"/>
          <p:cNvCxnSpPr/>
          <p:nvPr/>
        </p:nvCxnSpPr>
        <p:spPr>
          <a:xfrm rot="10800000">
            <a:off x="3327400" y="3620803"/>
            <a:ext cx="0" cy="5637497"/>
          </a:xfrm>
          <a:prstGeom prst="straightConnector1">
            <a:avLst/>
          </a:prstGeom>
          <a:noFill/>
          <a:ln cap="flat" cmpd="sng" w="19050">
            <a:solidFill>
              <a:srgbClr val="018575"/>
            </a:solidFill>
            <a:prstDash val="solid"/>
            <a:round/>
            <a:headEnd len="sm" w="sm" type="none"/>
            <a:tailEnd len="sm" w="sm" type="none"/>
          </a:ln>
        </p:spPr>
      </p:cxnSp>
      <p:sp>
        <p:nvSpPr>
          <p:cNvPr id="96" name="Google Shape;96;p2"/>
          <p:cNvSpPr txBox="1"/>
          <p:nvPr/>
        </p:nvSpPr>
        <p:spPr>
          <a:xfrm>
            <a:off x="3794125" y="4116103"/>
            <a:ext cx="5588100" cy="554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sng" cap="none" strike="noStrike">
                <a:solidFill>
                  <a:srgbClr val="000000"/>
                </a:solidFill>
                <a:latin typeface="Times New Roman"/>
                <a:ea typeface="Times New Roman"/>
                <a:cs typeface="Times New Roman"/>
                <a:sym typeface="Times New Roman"/>
              </a:rPr>
              <a:t>Introduction</a:t>
            </a:r>
            <a:endParaRPr u="sng"/>
          </a:p>
        </p:txBody>
      </p:sp>
      <p:sp>
        <p:nvSpPr>
          <p:cNvPr id="97" name="Google Shape;97;p2"/>
          <p:cNvSpPr txBox="1"/>
          <p:nvPr/>
        </p:nvSpPr>
        <p:spPr>
          <a:xfrm>
            <a:off x="3794125" y="5369243"/>
            <a:ext cx="6299400" cy="689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sng" cap="none" strike="noStrike">
                <a:solidFill>
                  <a:srgbClr val="000000"/>
                </a:solidFill>
                <a:latin typeface="Times New Roman"/>
                <a:ea typeface="Times New Roman"/>
                <a:cs typeface="Times New Roman"/>
                <a:sym typeface="Times New Roman"/>
                <a:hlinkClick action="ppaction://hlinksldjump" r:id="rId4">
                  <a:extLst>
                    <a:ext uri="{A12FA001-AC4F-418D-AE19-62706E023703}">
                      <ahyp:hlinkClr val="tx"/>
                    </a:ext>
                  </a:extLst>
                </a:hlinkClick>
              </a:rPr>
              <a:t>Review of Related Literature</a:t>
            </a:r>
            <a:endParaRPr/>
          </a:p>
        </p:txBody>
      </p:sp>
      <p:sp>
        <p:nvSpPr>
          <p:cNvPr id="98" name="Google Shape;98;p2"/>
          <p:cNvSpPr txBox="1"/>
          <p:nvPr/>
        </p:nvSpPr>
        <p:spPr>
          <a:xfrm>
            <a:off x="3794125" y="6011228"/>
            <a:ext cx="5588100" cy="2105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sng" cap="none" strike="noStrike">
                <a:solidFill>
                  <a:srgbClr val="000000"/>
                </a:solidFill>
                <a:latin typeface="Times New Roman"/>
                <a:ea typeface="Times New Roman"/>
                <a:cs typeface="Times New Roman"/>
                <a:sym typeface="Times New Roman"/>
              </a:rPr>
              <a:t>Proposed Work: </a:t>
            </a:r>
            <a:endParaRPr/>
          </a:p>
          <a:p>
            <a:pPr indent="-388620" lvl="1" marL="777240" marR="0" rtl="0" algn="l">
              <a:lnSpc>
                <a:spcPct val="140000"/>
              </a:lnSpc>
              <a:spcBef>
                <a:spcPts val="0"/>
              </a:spcBef>
              <a:spcAft>
                <a:spcPts val="0"/>
              </a:spcAft>
              <a:buClr>
                <a:srgbClr val="000000"/>
              </a:buClr>
              <a:buSzPts val="3600"/>
              <a:buFont typeface="Arial"/>
              <a:buChar char="•"/>
            </a:pPr>
            <a:r>
              <a:rPr b="0" i="0" lang="en-US" sz="3600" u="sng" cap="none" strike="noStrike">
                <a:solidFill>
                  <a:srgbClr val="000000"/>
                </a:solidFill>
                <a:latin typeface="Times New Roman"/>
                <a:ea typeface="Times New Roman"/>
                <a:cs typeface="Times New Roman"/>
                <a:sym typeface="Times New Roman"/>
              </a:rPr>
              <a:t>Augmentation</a:t>
            </a:r>
            <a:endParaRPr/>
          </a:p>
          <a:p>
            <a:pPr indent="-388620" lvl="1" marL="777240" marR="0" rtl="0" algn="l">
              <a:lnSpc>
                <a:spcPct val="140000"/>
              </a:lnSpc>
              <a:spcBef>
                <a:spcPts val="0"/>
              </a:spcBef>
              <a:spcAft>
                <a:spcPts val="0"/>
              </a:spcAft>
              <a:buClr>
                <a:srgbClr val="000000"/>
              </a:buClr>
              <a:buSzPts val="3600"/>
              <a:buFont typeface="Arial"/>
              <a:buChar char="•"/>
            </a:pPr>
            <a:r>
              <a:rPr lang="en-US" sz="3600" u="sng">
                <a:latin typeface="Times New Roman"/>
                <a:ea typeface="Times New Roman"/>
                <a:cs typeface="Times New Roman"/>
                <a:sym typeface="Times New Roman"/>
              </a:rPr>
              <a:t>Classification</a:t>
            </a:r>
            <a:endParaRPr/>
          </a:p>
        </p:txBody>
      </p:sp>
      <p:grpSp>
        <p:nvGrpSpPr>
          <p:cNvPr id="99" name="Google Shape;99;p2"/>
          <p:cNvGrpSpPr/>
          <p:nvPr/>
        </p:nvGrpSpPr>
        <p:grpSpPr>
          <a:xfrm>
            <a:off x="3794125" y="7962424"/>
            <a:ext cx="6991649" cy="1295876"/>
            <a:chOff x="0" y="-142875"/>
            <a:chExt cx="9322199" cy="1727835"/>
          </a:xfrm>
        </p:grpSpPr>
        <p:sp>
          <p:nvSpPr>
            <p:cNvPr id="100" name="Google Shape;100;p2"/>
            <p:cNvSpPr txBox="1"/>
            <p:nvPr/>
          </p:nvSpPr>
          <p:spPr>
            <a:xfrm>
              <a:off x="0" y="-142875"/>
              <a:ext cx="7450667" cy="8718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sng" cap="none" strike="noStrike">
                  <a:solidFill>
                    <a:srgbClr val="000000"/>
                  </a:solidFill>
                  <a:latin typeface="Times New Roman"/>
                  <a:ea typeface="Times New Roman"/>
                  <a:cs typeface="Times New Roman"/>
                  <a:sym typeface="Times New Roman"/>
                  <a:hlinkClick action="ppaction://hlinksldjump" r:id="rId5">
                    <a:extLst>
                      <a:ext uri="{A12FA001-AC4F-418D-AE19-62706E023703}">
                        <ahyp:hlinkClr val="tx"/>
                      </a:ext>
                    </a:extLst>
                  </a:hlinkClick>
                </a:rPr>
                <a:t>Result</a:t>
              </a:r>
              <a:r>
                <a:rPr b="0" i="0" lang="en-US" sz="3600" u="sng" cap="none" strike="noStrike">
                  <a:solidFill>
                    <a:srgbClr val="000000"/>
                  </a:solidFill>
                  <a:latin typeface="Times New Roman"/>
                  <a:ea typeface="Times New Roman"/>
                  <a:cs typeface="Times New Roman"/>
                  <a:sym typeface="Times New Roman"/>
                </a:rPr>
                <a:t>s and Discussion</a:t>
              </a:r>
              <a:endParaRPr/>
            </a:p>
          </p:txBody>
        </p:sp>
        <p:sp>
          <p:nvSpPr>
            <p:cNvPr id="101" name="Google Shape;101;p2"/>
            <p:cNvSpPr txBox="1"/>
            <p:nvPr/>
          </p:nvSpPr>
          <p:spPr>
            <a:xfrm>
              <a:off x="0" y="713105"/>
              <a:ext cx="9322199" cy="8718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sng" cap="none" strike="noStrike">
                  <a:solidFill>
                    <a:srgbClr val="000000"/>
                  </a:solidFill>
                  <a:latin typeface="Times New Roman"/>
                  <a:ea typeface="Times New Roman"/>
                  <a:cs typeface="Times New Roman"/>
                  <a:sym typeface="Times New Roman"/>
                  <a:hlinkClick action="ppaction://hlinksldjump" r:id="rId6">
                    <a:extLst>
                      <a:ext uri="{A12FA001-AC4F-418D-AE19-62706E023703}">
                        <ahyp:hlinkClr val="tx"/>
                      </a:ext>
                    </a:extLst>
                  </a:hlinkClick>
                </a:rPr>
                <a:t>Conclusion</a:t>
              </a:r>
              <a:r>
                <a:rPr b="0" i="0" lang="en-US" sz="3600" u="sng" cap="none" strike="noStrike">
                  <a:solidFill>
                    <a:srgbClr val="000000"/>
                  </a:solidFill>
                  <a:latin typeface="Times New Roman"/>
                  <a:ea typeface="Times New Roman"/>
                  <a:cs typeface="Times New Roman"/>
                  <a:sym typeface="Times New Roman"/>
                </a:rPr>
                <a:t> and Future Work</a:t>
              </a:r>
              <a:endParaRPr/>
            </a:p>
          </p:txBody>
        </p:sp>
      </p:grpSp>
      <p:sp>
        <p:nvSpPr>
          <p:cNvPr id="102" name="Google Shape;102;p2"/>
          <p:cNvSpPr txBox="1"/>
          <p:nvPr/>
        </p:nvSpPr>
        <p:spPr>
          <a:xfrm>
            <a:off x="3794125" y="4727257"/>
            <a:ext cx="5588100" cy="689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sng" cap="none" strike="noStrike">
                <a:solidFill>
                  <a:srgbClr val="000000"/>
                </a:solidFill>
                <a:latin typeface="Times New Roman"/>
                <a:ea typeface="Times New Roman"/>
                <a:cs typeface="Times New Roman"/>
                <a:sym typeface="Times New Roman"/>
              </a:rPr>
              <a:t>Dataset and Collection</a:t>
            </a:r>
            <a:endParaRPr/>
          </a:p>
        </p:txBody>
      </p:sp>
      <p:sp>
        <p:nvSpPr>
          <p:cNvPr id="103" name="Google Shape;103;p2"/>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grpSp>
        <p:nvGrpSpPr>
          <p:cNvPr id="278" name="Google Shape;278;p20"/>
          <p:cNvGrpSpPr/>
          <p:nvPr/>
        </p:nvGrpSpPr>
        <p:grpSpPr>
          <a:xfrm>
            <a:off x="0" y="-36165"/>
            <a:ext cx="2882831" cy="10323165"/>
            <a:chOff x="0" y="-9525"/>
            <a:chExt cx="759264" cy="2718858"/>
          </a:xfrm>
        </p:grpSpPr>
        <p:sp>
          <p:nvSpPr>
            <p:cNvPr id="279" name="Google Shape;279;p20"/>
            <p:cNvSpPr/>
            <p:nvPr/>
          </p:nvSpPr>
          <p:spPr>
            <a:xfrm>
              <a:off x="0" y="0"/>
              <a:ext cx="759264" cy="2709333"/>
            </a:xfrm>
            <a:custGeom>
              <a:rect b="b" l="l" r="r" t="t"/>
              <a:pathLst>
                <a:path extrusionOk="0" h="2709333" w="759264">
                  <a:moveTo>
                    <a:pt x="0" y="0"/>
                  </a:moveTo>
                  <a:lnTo>
                    <a:pt x="759264" y="0"/>
                  </a:lnTo>
                  <a:lnTo>
                    <a:pt x="759264" y="2709333"/>
                  </a:lnTo>
                  <a:lnTo>
                    <a:pt x="0" y="2709333"/>
                  </a:lnTo>
                  <a:close/>
                </a:path>
              </a:pathLst>
            </a:custGeom>
            <a:solidFill>
              <a:srgbClr val="FFD7DC"/>
            </a:solidFill>
            <a:ln>
              <a:noFill/>
            </a:ln>
          </p:spPr>
        </p:sp>
        <p:sp>
          <p:nvSpPr>
            <p:cNvPr id="280" name="Google Shape;280;p20"/>
            <p:cNvSpPr txBox="1"/>
            <p:nvPr/>
          </p:nvSpPr>
          <p:spPr>
            <a:xfrm>
              <a:off x="0" y="-9525"/>
              <a:ext cx="759264" cy="2718858"/>
            </a:xfrm>
            <a:prstGeom prst="rect">
              <a:avLst/>
            </a:prstGeom>
            <a:noFill/>
            <a:ln>
              <a:noFill/>
            </a:ln>
          </p:spPr>
          <p:txBody>
            <a:bodyPr anchorCtr="0" anchor="ctr" bIns="50800" lIns="50800" spcFirstLastPara="1" rIns="50800" wrap="square" tIns="50800">
              <a:noAutofit/>
            </a:bodyPr>
            <a:lstStyle/>
            <a:p>
              <a:pPr indent="0" lvl="0" marL="0" marR="0" rtl="0" algn="ctr">
                <a:lnSpc>
                  <a:spcPct val="107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1" name="Google Shape;281;p20"/>
          <p:cNvSpPr txBox="1"/>
          <p:nvPr/>
        </p:nvSpPr>
        <p:spPr>
          <a:xfrm>
            <a:off x="3098997" y="295275"/>
            <a:ext cx="11449200" cy="3694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2000" u="none" cap="none" strike="noStrike">
                <a:solidFill>
                  <a:srgbClr val="1255CC"/>
                </a:solidFill>
                <a:latin typeface="Hanuman"/>
                <a:ea typeface="Hanuman"/>
                <a:cs typeface="Hanuman"/>
                <a:sym typeface="Hanuman"/>
              </a:rPr>
              <a:t>Augmentation Techniques</a:t>
            </a:r>
            <a:endParaRPr>
              <a:solidFill>
                <a:srgbClr val="1255CC"/>
              </a:solidFill>
            </a:endParaRPr>
          </a:p>
        </p:txBody>
      </p:sp>
      <p:sp>
        <p:nvSpPr>
          <p:cNvPr id="282" name="Google Shape;282;p20"/>
          <p:cNvSpPr txBox="1"/>
          <p:nvPr/>
        </p:nvSpPr>
        <p:spPr>
          <a:xfrm>
            <a:off x="3098997" y="4681475"/>
            <a:ext cx="15860700" cy="2586000"/>
          </a:xfrm>
          <a:prstGeom prst="rect">
            <a:avLst/>
          </a:prstGeom>
          <a:noFill/>
          <a:ln>
            <a:noFill/>
          </a:ln>
        </p:spPr>
        <p:txBody>
          <a:bodyPr anchorCtr="0" anchor="t" bIns="0" lIns="0" spcFirstLastPara="1" rIns="0" wrap="square" tIns="0">
            <a:spAutoFit/>
          </a:bodyPr>
          <a:lstStyle/>
          <a:p>
            <a:pPr indent="-453390" lvl="1" marL="906780" marR="0" rtl="0" algn="l">
              <a:lnSpc>
                <a:spcPct val="100000"/>
              </a:lnSpc>
              <a:spcBef>
                <a:spcPts val="0"/>
              </a:spcBef>
              <a:spcAft>
                <a:spcPts val="0"/>
              </a:spcAft>
              <a:buClr>
                <a:srgbClr val="1255CC"/>
              </a:buClr>
              <a:buSzPts val="4200"/>
              <a:buFont typeface="Times New Roman"/>
              <a:buAutoNum type="arabicPeriod"/>
            </a:pPr>
            <a:r>
              <a:rPr i="0" lang="en-US" sz="4200" u="none" cap="none" strike="noStrike">
                <a:solidFill>
                  <a:srgbClr val="1255CC"/>
                </a:solidFill>
                <a:latin typeface="Times New Roman"/>
                <a:ea typeface="Times New Roman"/>
                <a:cs typeface="Times New Roman"/>
                <a:sym typeface="Times New Roman"/>
              </a:rPr>
              <a:t>Basic Transformative Augmentation</a:t>
            </a:r>
            <a:endParaRPr>
              <a:solidFill>
                <a:srgbClr val="1255CC"/>
              </a:solidFill>
            </a:endParaRPr>
          </a:p>
          <a:p>
            <a:pPr indent="-453390" lvl="1" marL="906780" marR="0" rtl="0" algn="l">
              <a:lnSpc>
                <a:spcPct val="100000"/>
              </a:lnSpc>
              <a:spcBef>
                <a:spcPts val="0"/>
              </a:spcBef>
              <a:spcAft>
                <a:spcPts val="0"/>
              </a:spcAft>
              <a:buClr>
                <a:srgbClr val="1255CC"/>
              </a:buClr>
              <a:buSzPts val="4200"/>
              <a:buFont typeface="Times New Roman"/>
              <a:buAutoNum type="arabicPeriod"/>
            </a:pPr>
            <a:r>
              <a:rPr i="0" lang="en-US" sz="4200" u="none" cap="none" strike="noStrike">
                <a:solidFill>
                  <a:srgbClr val="1255CC"/>
                </a:solidFill>
                <a:latin typeface="Times New Roman"/>
                <a:ea typeface="Times New Roman"/>
                <a:cs typeface="Times New Roman"/>
                <a:sym typeface="Times New Roman"/>
              </a:rPr>
              <a:t>STEM( SMOTE, ENN, MIXUP)</a:t>
            </a:r>
            <a:endParaRPr>
              <a:solidFill>
                <a:srgbClr val="1255CC"/>
              </a:solidFill>
            </a:endParaRPr>
          </a:p>
          <a:p>
            <a:pPr indent="-453390" lvl="1" marL="906780" marR="0" rtl="0" algn="l">
              <a:lnSpc>
                <a:spcPct val="100000"/>
              </a:lnSpc>
              <a:spcBef>
                <a:spcPts val="0"/>
              </a:spcBef>
              <a:spcAft>
                <a:spcPts val="0"/>
              </a:spcAft>
              <a:buClr>
                <a:srgbClr val="1255CC"/>
              </a:buClr>
              <a:buSzPts val="4200"/>
              <a:buFont typeface="Times New Roman"/>
              <a:buAutoNum type="arabicPeriod"/>
            </a:pPr>
            <a:r>
              <a:rPr i="0" lang="en-US" sz="4200" u="none" cap="none" strike="noStrike">
                <a:solidFill>
                  <a:srgbClr val="1255CC"/>
                </a:solidFill>
                <a:latin typeface="Times New Roman"/>
                <a:ea typeface="Times New Roman"/>
                <a:cs typeface="Times New Roman"/>
                <a:sym typeface="Times New Roman"/>
              </a:rPr>
              <a:t>GAN(Generative adversarial network) based augmentation </a:t>
            </a:r>
            <a:endParaRPr>
              <a:solidFill>
                <a:srgbClr val="1255CC"/>
              </a:solidFill>
            </a:endParaRPr>
          </a:p>
          <a:p>
            <a:pPr indent="-453390" lvl="1" marL="906780" marR="0" rtl="0" algn="l">
              <a:lnSpc>
                <a:spcPct val="100000"/>
              </a:lnSpc>
              <a:spcBef>
                <a:spcPts val="0"/>
              </a:spcBef>
              <a:spcAft>
                <a:spcPts val="0"/>
              </a:spcAft>
              <a:buClr>
                <a:srgbClr val="1255CC"/>
              </a:buClr>
              <a:buSzPts val="4200"/>
              <a:buFont typeface="Times New Roman"/>
              <a:buAutoNum type="arabicPeriod"/>
            </a:pPr>
            <a:r>
              <a:rPr i="0" lang="en-US" sz="4200" u="none" cap="none" strike="noStrike">
                <a:solidFill>
                  <a:srgbClr val="1255CC"/>
                </a:solidFill>
                <a:latin typeface="Times New Roman"/>
                <a:ea typeface="Times New Roman"/>
                <a:cs typeface="Times New Roman"/>
                <a:sym typeface="Times New Roman"/>
              </a:rPr>
              <a:t>Diffusion based augmentation </a:t>
            </a:r>
            <a:endParaRPr>
              <a:solidFill>
                <a:srgbClr val="1255CC"/>
              </a:solidFill>
            </a:endParaRPr>
          </a:p>
        </p:txBody>
      </p:sp>
      <p:cxnSp>
        <p:nvCxnSpPr>
          <p:cNvPr id="283" name="Google Shape;283;p20"/>
          <p:cNvCxnSpPr/>
          <p:nvPr/>
        </p:nvCxnSpPr>
        <p:spPr>
          <a:xfrm flipH="1" rot="10800000">
            <a:off x="2882863" y="4069525"/>
            <a:ext cx="11188367" cy="19050"/>
          </a:xfrm>
          <a:prstGeom prst="straightConnector1">
            <a:avLst/>
          </a:prstGeom>
          <a:noFill/>
          <a:ln cap="flat" cmpd="sng" w="38100">
            <a:solidFill>
              <a:srgbClr val="000000"/>
            </a:solidFill>
            <a:prstDash val="solid"/>
            <a:round/>
            <a:headEnd len="sm" w="sm" type="none"/>
            <a:tailEnd len="sm" w="sm" type="none"/>
          </a:ln>
        </p:spPr>
      </p:cxnSp>
      <p:sp>
        <p:nvSpPr>
          <p:cNvPr id="284" name="Google Shape;284;p2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1"/>
          <p:cNvSpPr txBox="1"/>
          <p:nvPr/>
        </p:nvSpPr>
        <p:spPr>
          <a:xfrm>
            <a:off x="495933" y="4"/>
            <a:ext cx="16442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200" u="none" cap="none" strike="noStrike">
                <a:solidFill>
                  <a:srgbClr val="1255CC"/>
                </a:solidFill>
                <a:latin typeface="Hanuman"/>
                <a:ea typeface="Hanuman"/>
                <a:cs typeface="Hanuman"/>
                <a:sym typeface="Hanuman"/>
              </a:rPr>
              <a:t>Basic augmentation techniques</a:t>
            </a:r>
            <a:endParaRPr>
              <a:solidFill>
                <a:srgbClr val="1255CC"/>
              </a:solidFill>
            </a:endParaRPr>
          </a:p>
        </p:txBody>
      </p:sp>
      <p:cxnSp>
        <p:nvCxnSpPr>
          <p:cNvPr id="290" name="Google Shape;290;p21"/>
          <p:cNvCxnSpPr/>
          <p:nvPr/>
        </p:nvCxnSpPr>
        <p:spPr>
          <a:xfrm rot="10800000">
            <a:off x="461412" y="1108209"/>
            <a:ext cx="8221200" cy="0"/>
          </a:xfrm>
          <a:prstGeom prst="straightConnector1">
            <a:avLst/>
          </a:prstGeom>
          <a:noFill/>
          <a:ln cap="flat" cmpd="sng" w="19050">
            <a:solidFill>
              <a:schemeClr val="dk1"/>
            </a:solidFill>
            <a:prstDash val="solid"/>
            <a:round/>
            <a:headEnd len="sm" w="sm" type="none"/>
            <a:tailEnd len="sm" w="sm" type="none"/>
          </a:ln>
        </p:spPr>
      </p:cxnSp>
      <p:sp>
        <p:nvSpPr>
          <p:cNvPr id="291" name="Google Shape;291;p21"/>
          <p:cNvSpPr txBox="1"/>
          <p:nvPr/>
        </p:nvSpPr>
        <p:spPr>
          <a:xfrm>
            <a:off x="495925" y="1385825"/>
            <a:ext cx="17557200" cy="8642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2552" u="none" cap="none" strike="noStrike">
                <a:solidFill>
                  <a:schemeClr val="dk1"/>
                </a:solidFill>
                <a:latin typeface="Times New Roman"/>
                <a:ea typeface="Times New Roman"/>
                <a:cs typeface="Times New Roman"/>
                <a:sym typeface="Times New Roman"/>
              </a:rPr>
              <a:t>Basic Augmentation or Transformative augmentation is a set of standard augmentation techniques, i.e., techniques that transform existing images into a different version by applying operations or filters like flip, zoom, rotate, etc. </a:t>
            </a:r>
            <a:endParaRPr b="0" i="0" sz="2552" u="none" cap="none" strike="noStrike">
              <a:solidFill>
                <a:schemeClr val="dk1"/>
              </a:solidFill>
              <a:latin typeface="Times New Roman"/>
              <a:ea typeface="Times New Roman"/>
              <a:cs typeface="Times New Roman"/>
              <a:sym typeface="Times New Roman"/>
            </a:endParaRPr>
          </a:p>
          <a:p>
            <a:pPr indent="0" lvl="0" marL="0" marR="0" rtl="0" algn="l">
              <a:lnSpc>
                <a:spcPct val="140007"/>
              </a:lnSpc>
              <a:spcBef>
                <a:spcPts val="0"/>
              </a:spcBef>
              <a:spcAft>
                <a:spcPts val="0"/>
              </a:spcAft>
              <a:buNone/>
            </a:pPr>
            <a:r>
              <a:t/>
            </a:r>
            <a:endParaRPr b="0" i="0" sz="2552" u="none" cap="none" strike="noStrike">
              <a:solidFill>
                <a:schemeClr val="dk1"/>
              </a:solidFill>
              <a:latin typeface="Times New Roman"/>
              <a:ea typeface="Times New Roman"/>
              <a:cs typeface="Times New Roman"/>
              <a:sym typeface="Times New Roman"/>
            </a:endParaRPr>
          </a:p>
          <a:p>
            <a:pPr indent="0" lvl="0" marL="0" marR="0" rtl="0" algn="l">
              <a:lnSpc>
                <a:spcPct val="140007"/>
              </a:lnSpc>
              <a:spcBef>
                <a:spcPts val="0"/>
              </a:spcBef>
              <a:spcAft>
                <a:spcPts val="0"/>
              </a:spcAft>
              <a:buNone/>
            </a:pPr>
            <a:r>
              <a:t/>
            </a:r>
            <a:endParaRPr b="0" i="0" sz="2552" u="none" cap="none" strike="noStrike">
              <a:solidFill>
                <a:schemeClr val="dk1"/>
              </a:solidFill>
              <a:latin typeface="Times New Roman"/>
              <a:ea typeface="Times New Roman"/>
              <a:cs typeface="Times New Roman"/>
              <a:sym typeface="Times New Roman"/>
            </a:endParaRPr>
          </a:p>
          <a:p>
            <a:pPr indent="0" lvl="0" marL="0" marR="0" rtl="0" algn="l">
              <a:lnSpc>
                <a:spcPct val="140007"/>
              </a:lnSpc>
              <a:spcBef>
                <a:spcPts val="0"/>
              </a:spcBef>
              <a:spcAft>
                <a:spcPts val="0"/>
              </a:spcAft>
              <a:buNone/>
            </a:pPr>
            <a:r>
              <a:t/>
            </a:r>
            <a:endParaRPr b="0" i="0" sz="2552" u="none" cap="none" strike="noStrike">
              <a:solidFill>
                <a:schemeClr val="dk1"/>
              </a:solidFill>
              <a:latin typeface="Times New Roman"/>
              <a:ea typeface="Times New Roman"/>
              <a:cs typeface="Times New Roman"/>
              <a:sym typeface="Times New Roman"/>
            </a:endParaRPr>
          </a:p>
          <a:p>
            <a:pPr indent="0" lvl="0" marL="0" marR="0" rtl="0" algn="l">
              <a:lnSpc>
                <a:spcPct val="140007"/>
              </a:lnSpc>
              <a:spcBef>
                <a:spcPts val="0"/>
              </a:spcBef>
              <a:spcAft>
                <a:spcPts val="0"/>
              </a:spcAft>
              <a:buNone/>
            </a:pPr>
            <a:r>
              <a:t/>
            </a:r>
            <a:endParaRPr sz="2552">
              <a:solidFill>
                <a:schemeClr val="dk1"/>
              </a:solidFill>
              <a:latin typeface="Times New Roman"/>
              <a:ea typeface="Times New Roman"/>
              <a:cs typeface="Times New Roman"/>
              <a:sym typeface="Times New Roman"/>
            </a:endParaRPr>
          </a:p>
          <a:p>
            <a:pPr indent="0" lvl="0" marL="0" marR="0" rtl="0" algn="l">
              <a:lnSpc>
                <a:spcPct val="140007"/>
              </a:lnSpc>
              <a:spcBef>
                <a:spcPts val="0"/>
              </a:spcBef>
              <a:spcAft>
                <a:spcPts val="0"/>
              </a:spcAft>
              <a:buNone/>
            </a:pPr>
            <a:r>
              <a:t/>
            </a:r>
            <a:endParaRPr sz="2552">
              <a:solidFill>
                <a:schemeClr val="dk1"/>
              </a:solidFill>
              <a:latin typeface="Times New Roman"/>
              <a:ea typeface="Times New Roman"/>
              <a:cs typeface="Times New Roman"/>
              <a:sym typeface="Times New Roman"/>
            </a:endParaRPr>
          </a:p>
          <a:p>
            <a:pPr indent="0" lvl="0" marL="0" marR="0" rtl="0" algn="l">
              <a:lnSpc>
                <a:spcPct val="140007"/>
              </a:lnSpc>
              <a:spcBef>
                <a:spcPts val="0"/>
              </a:spcBef>
              <a:spcAft>
                <a:spcPts val="0"/>
              </a:spcAft>
              <a:buNone/>
            </a:pPr>
            <a:r>
              <a:t/>
            </a:r>
            <a:endParaRPr sz="2552">
              <a:solidFill>
                <a:schemeClr val="dk1"/>
              </a:solidFill>
              <a:latin typeface="Times New Roman"/>
              <a:ea typeface="Times New Roman"/>
              <a:cs typeface="Times New Roman"/>
              <a:sym typeface="Times New Roman"/>
            </a:endParaRPr>
          </a:p>
          <a:p>
            <a:pPr indent="-279971" lvl="1" marL="572641" marR="0" rtl="0" algn="l">
              <a:lnSpc>
                <a:spcPct val="140007"/>
              </a:lnSpc>
              <a:spcBef>
                <a:spcPts val="0"/>
              </a:spcBef>
              <a:spcAft>
                <a:spcPts val="0"/>
              </a:spcAft>
              <a:buClr>
                <a:schemeClr val="dk1"/>
              </a:buClr>
              <a:buSzPts val="2552"/>
              <a:buFont typeface="Arial"/>
              <a:buChar char="•"/>
            </a:pPr>
            <a:r>
              <a:rPr b="0" i="0" lang="en-US" sz="2552" u="none" cap="none" strike="noStrike">
                <a:solidFill>
                  <a:schemeClr val="dk1"/>
                </a:solidFill>
                <a:latin typeface="Times New Roman"/>
                <a:ea typeface="Times New Roman"/>
                <a:cs typeface="Times New Roman"/>
                <a:sym typeface="Times New Roman"/>
              </a:rPr>
              <a:t>We used the following set of operations: </a:t>
            </a:r>
            <a:endParaRPr sz="1300">
              <a:solidFill>
                <a:schemeClr val="dk1"/>
              </a:solidFill>
            </a:endParaRPr>
          </a:p>
          <a:p>
            <a:pPr indent="-375411" lvl="2" marL="1145283" marR="0" rtl="0" algn="l">
              <a:lnSpc>
                <a:spcPct val="140007"/>
              </a:lnSpc>
              <a:spcBef>
                <a:spcPts val="0"/>
              </a:spcBef>
              <a:spcAft>
                <a:spcPts val="0"/>
              </a:spcAft>
              <a:buClr>
                <a:schemeClr val="dk1"/>
              </a:buClr>
              <a:buSzPts val="2552"/>
              <a:buFont typeface="Arial"/>
              <a:buChar char="⚬"/>
            </a:pPr>
            <a:r>
              <a:rPr b="1" i="0" lang="en-US" sz="2552" u="none" cap="none" strike="noStrike">
                <a:solidFill>
                  <a:schemeClr val="dk1"/>
                </a:solidFill>
                <a:latin typeface="Times"/>
                <a:ea typeface="Times"/>
                <a:cs typeface="Times"/>
                <a:sym typeface="Times"/>
              </a:rPr>
              <a:t>Rescaling</a:t>
            </a:r>
            <a:r>
              <a:rPr b="0" i="0" lang="en-US" sz="2552" u="none" cap="none" strike="noStrike">
                <a:solidFill>
                  <a:schemeClr val="dk1"/>
                </a:solidFill>
                <a:latin typeface="Times New Roman"/>
                <a:ea typeface="Times New Roman"/>
                <a:cs typeface="Times New Roman"/>
                <a:sym typeface="Times New Roman"/>
              </a:rPr>
              <a:t>: Normalizing pixel values to the range [0, 1].</a:t>
            </a:r>
            <a:endParaRPr sz="1300">
              <a:solidFill>
                <a:schemeClr val="dk1"/>
              </a:solidFill>
            </a:endParaRPr>
          </a:p>
          <a:p>
            <a:pPr indent="-375411" lvl="2" marL="1145283" marR="0" rtl="0" algn="l">
              <a:lnSpc>
                <a:spcPct val="140007"/>
              </a:lnSpc>
              <a:spcBef>
                <a:spcPts val="0"/>
              </a:spcBef>
              <a:spcAft>
                <a:spcPts val="0"/>
              </a:spcAft>
              <a:buClr>
                <a:schemeClr val="dk1"/>
              </a:buClr>
              <a:buSzPts val="2552"/>
              <a:buFont typeface="Arial"/>
              <a:buChar char="⚬"/>
            </a:pPr>
            <a:r>
              <a:rPr b="1" i="0" lang="en-US" sz="2552" u="none" cap="none" strike="noStrike">
                <a:solidFill>
                  <a:schemeClr val="dk1"/>
                </a:solidFill>
                <a:latin typeface="Times"/>
                <a:ea typeface="Times"/>
                <a:cs typeface="Times"/>
                <a:sym typeface="Times"/>
              </a:rPr>
              <a:t>Rotation</a:t>
            </a:r>
            <a:r>
              <a:rPr b="0" i="0" lang="en-US" sz="2552" u="none" cap="none" strike="noStrike">
                <a:solidFill>
                  <a:schemeClr val="dk1"/>
                </a:solidFill>
                <a:latin typeface="Times New Roman"/>
                <a:ea typeface="Times New Roman"/>
                <a:cs typeface="Times New Roman"/>
                <a:sym typeface="Times New Roman"/>
              </a:rPr>
              <a:t> </a:t>
            </a:r>
            <a:r>
              <a:rPr b="1" i="0" lang="en-US" sz="2552" u="none" cap="none" strike="noStrike">
                <a:solidFill>
                  <a:schemeClr val="dk1"/>
                </a:solidFill>
                <a:latin typeface="Times"/>
                <a:ea typeface="Times"/>
                <a:cs typeface="Times"/>
                <a:sym typeface="Times"/>
              </a:rPr>
              <a:t>Range</a:t>
            </a:r>
            <a:r>
              <a:rPr b="0" i="0" lang="en-US" sz="2552" u="none" cap="none" strike="noStrike">
                <a:solidFill>
                  <a:schemeClr val="dk1"/>
                </a:solidFill>
                <a:latin typeface="Times New Roman"/>
                <a:ea typeface="Times New Roman"/>
                <a:cs typeface="Times New Roman"/>
                <a:sym typeface="Times New Roman"/>
              </a:rPr>
              <a:t>: Random rotations (up to 40 degrees) to simulate changes in image angle.</a:t>
            </a:r>
            <a:endParaRPr sz="1300">
              <a:solidFill>
                <a:schemeClr val="dk1"/>
              </a:solidFill>
            </a:endParaRPr>
          </a:p>
          <a:p>
            <a:pPr indent="-375411" lvl="2" marL="1145283" marR="0" rtl="0" algn="l">
              <a:lnSpc>
                <a:spcPct val="140007"/>
              </a:lnSpc>
              <a:spcBef>
                <a:spcPts val="0"/>
              </a:spcBef>
              <a:spcAft>
                <a:spcPts val="0"/>
              </a:spcAft>
              <a:buClr>
                <a:schemeClr val="dk1"/>
              </a:buClr>
              <a:buSzPts val="2552"/>
              <a:buFont typeface="Arial"/>
              <a:buChar char="⚬"/>
            </a:pPr>
            <a:r>
              <a:rPr b="1" i="0" lang="en-US" sz="2552" u="none" cap="none" strike="noStrike">
                <a:solidFill>
                  <a:schemeClr val="dk1"/>
                </a:solidFill>
                <a:latin typeface="Times"/>
                <a:ea typeface="Times"/>
                <a:cs typeface="Times"/>
                <a:sym typeface="Times"/>
              </a:rPr>
              <a:t>Width and Height Shifts:</a:t>
            </a:r>
            <a:r>
              <a:rPr b="0" i="0" lang="en-US" sz="2552" u="none" cap="none" strike="noStrike">
                <a:solidFill>
                  <a:schemeClr val="dk1"/>
                </a:solidFill>
                <a:latin typeface="Times New Roman"/>
                <a:ea typeface="Times New Roman"/>
                <a:cs typeface="Times New Roman"/>
                <a:sym typeface="Times New Roman"/>
              </a:rPr>
              <a:t> Random horizontal and vertical shifts (up to 20%) to account for slight misalignments.</a:t>
            </a:r>
            <a:endParaRPr sz="1300">
              <a:solidFill>
                <a:schemeClr val="dk1"/>
              </a:solidFill>
            </a:endParaRPr>
          </a:p>
          <a:p>
            <a:pPr indent="-375411" lvl="2" marL="1145283" marR="0" rtl="0" algn="l">
              <a:lnSpc>
                <a:spcPct val="140007"/>
              </a:lnSpc>
              <a:spcBef>
                <a:spcPts val="0"/>
              </a:spcBef>
              <a:spcAft>
                <a:spcPts val="0"/>
              </a:spcAft>
              <a:buClr>
                <a:schemeClr val="dk1"/>
              </a:buClr>
              <a:buSzPts val="2552"/>
              <a:buFont typeface="Arial"/>
              <a:buChar char="⚬"/>
            </a:pPr>
            <a:r>
              <a:rPr b="1" i="0" lang="en-US" sz="2552" u="none" cap="none" strike="noStrike">
                <a:solidFill>
                  <a:schemeClr val="dk1"/>
                </a:solidFill>
                <a:latin typeface="Times"/>
                <a:ea typeface="Times"/>
                <a:cs typeface="Times"/>
                <a:sym typeface="Times"/>
              </a:rPr>
              <a:t>Shear Range:</a:t>
            </a:r>
            <a:r>
              <a:rPr b="0" i="0" lang="en-US" sz="2552" u="none" cap="none" strike="noStrike">
                <a:solidFill>
                  <a:schemeClr val="dk1"/>
                </a:solidFill>
                <a:latin typeface="Times New Roman"/>
                <a:ea typeface="Times New Roman"/>
                <a:cs typeface="Times New Roman"/>
                <a:sym typeface="Times New Roman"/>
              </a:rPr>
              <a:t> Applying random shear transformations to simulate perspective changes.</a:t>
            </a:r>
            <a:endParaRPr sz="1300">
              <a:solidFill>
                <a:schemeClr val="dk1"/>
              </a:solidFill>
            </a:endParaRPr>
          </a:p>
          <a:p>
            <a:pPr indent="-375411" lvl="2" marL="1145283" marR="0" rtl="0" algn="l">
              <a:lnSpc>
                <a:spcPct val="140007"/>
              </a:lnSpc>
              <a:spcBef>
                <a:spcPts val="0"/>
              </a:spcBef>
              <a:spcAft>
                <a:spcPts val="0"/>
              </a:spcAft>
              <a:buClr>
                <a:schemeClr val="dk1"/>
              </a:buClr>
              <a:buSzPts val="2552"/>
              <a:buFont typeface="Arial"/>
              <a:buChar char="⚬"/>
            </a:pPr>
            <a:r>
              <a:rPr b="1" i="0" lang="en-US" sz="2552" u="none" cap="none" strike="noStrike">
                <a:solidFill>
                  <a:schemeClr val="dk1"/>
                </a:solidFill>
                <a:latin typeface="Times"/>
                <a:ea typeface="Times"/>
                <a:cs typeface="Times"/>
                <a:sym typeface="Times"/>
              </a:rPr>
              <a:t>Zoom Range:</a:t>
            </a:r>
            <a:r>
              <a:rPr b="0" i="0" lang="en-US" sz="2552" u="none" cap="none" strike="noStrike">
                <a:solidFill>
                  <a:schemeClr val="dk1"/>
                </a:solidFill>
                <a:latin typeface="Times New Roman"/>
                <a:ea typeface="Times New Roman"/>
                <a:cs typeface="Times New Roman"/>
                <a:sym typeface="Times New Roman"/>
              </a:rPr>
              <a:t> Random zoom to handle variations in scale.</a:t>
            </a:r>
            <a:endParaRPr sz="1300">
              <a:solidFill>
                <a:schemeClr val="dk1"/>
              </a:solidFill>
            </a:endParaRPr>
          </a:p>
          <a:p>
            <a:pPr indent="-375411" lvl="2" marL="1145283" marR="0" rtl="0" algn="l">
              <a:lnSpc>
                <a:spcPct val="140007"/>
              </a:lnSpc>
              <a:spcBef>
                <a:spcPts val="0"/>
              </a:spcBef>
              <a:spcAft>
                <a:spcPts val="0"/>
              </a:spcAft>
              <a:buClr>
                <a:schemeClr val="dk1"/>
              </a:buClr>
              <a:buSzPts val="2552"/>
              <a:buFont typeface="Arial"/>
              <a:buChar char="⚬"/>
            </a:pPr>
            <a:r>
              <a:rPr b="1" i="0" lang="en-US" sz="2552" u="none" cap="none" strike="noStrike">
                <a:solidFill>
                  <a:schemeClr val="dk1"/>
                </a:solidFill>
                <a:latin typeface="Times"/>
                <a:ea typeface="Times"/>
                <a:cs typeface="Times"/>
                <a:sym typeface="Times"/>
              </a:rPr>
              <a:t>Horizontal Flip:</a:t>
            </a:r>
            <a:r>
              <a:rPr b="0" i="0" lang="en-US" sz="2552" u="none" cap="none" strike="noStrike">
                <a:solidFill>
                  <a:schemeClr val="dk1"/>
                </a:solidFill>
                <a:latin typeface="Times New Roman"/>
                <a:ea typeface="Times New Roman"/>
                <a:cs typeface="Times New Roman"/>
                <a:sym typeface="Times New Roman"/>
              </a:rPr>
              <a:t> Flipping images horizontally to avoid orientation bias.</a:t>
            </a:r>
            <a:endParaRPr sz="1300">
              <a:solidFill>
                <a:schemeClr val="dk1"/>
              </a:solidFill>
            </a:endParaRPr>
          </a:p>
          <a:p>
            <a:pPr indent="-375411" lvl="2" marL="1145283" marR="0" rtl="0" algn="l">
              <a:lnSpc>
                <a:spcPct val="140007"/>
              </a:lnSpc>
              <a:spcBef>
                <a:spcPts val="0"/>
              </a:spcBef>
              <a:spcAft>
                <a:spcPts val="0"/>
              </a:spcAft>
              <a:buClr>
                <a:schemeClr val="dk1"/>
              </a:buClr>
              <a:buSzPts val="2552"/>
              <a:buFont typeface="Arial"/>
              <a:buChar char="⚬"/>
            </a:pPr>
            <a:r>
              <a:rPr b="1" i="0" lang="en-US" sz="2552" u="none" cap="none" strike="noStrike">
                <a:solidFill>
                  <a:schemeClr val="dk1"/>
                </a:solidFill>
                <a:latin typeface="Times"/>
                <a:ea typeface="Times"/>
                <a:cs typeface="Times"/>
                <a:sym typeface="Times"/>
              </a:rPr>
              <a:t>Fill Mode:</a:t>
            </a:r>
            <a:r>
              <a:rPr b="0" i="0" lang="en-US" sz="2552" u="none" cap="none" strike="noStrike">
                <a:solidFill>
                  <a:schemeClr val="dk1"/>
                </a:solidFill>
                <a:latin typeface="Times New Roman"/>
                <a:ea typeface="Times New Roman"/>
                <a:cs typeface="Times New Roman"/>
                <a:sym typeface="Times New Roman"/>
              </a:rPr>
              <a:t> Using the 'nearest' method to fill empty pixels after transformations.</a:t>
            </a:r>
            <a:endParaRPr sz="1300">
              <a:solidFill>
                <a:schemeClr val="dk1"/>
              </a:solidFill>
            </a:endParaRPr>
          </a:p>
        </p:txBody>
      </p:sp>
      <p:sp>
        <p:nvSpPr>
          <p:cNvPr id="292" name="Google Shape;292;p21"/>
          <p:cNvSpPr/>
          <p:nvPr/>
        </p:nvSpPr>
        <p:spPr>
          <a:xfrm>
            <a:off x="10617298" y="2625776"/>
            <a:ext cx="7281202" cy="4095676"/>
          </a:xfrm>
          <a:custGeom>
            <a:rect b="b" l="l" r="r" t="t"/>
            <a:pathLst>
              <a:path extrusionOk="0" h="4095676" w="7281202">
                <a:moveTo>
                  <a:pt x="0" y="0"/>
                </a:moveTo>
                <a:lnTo>
                  <a:pt x="7281202" y="0"/>
                </a:lnTo>
                <a:lnTo>
                  <a:pt x="7281202" y="4095676"/>
                </a:lnTo>
                <a:lnTo>
                  <a:pt x="0" y="4095676"/>
                </a:lnTo>
                <a:lnTo>
                  <a:pt x="0" y="0"/>
                </a:lnTo>
                <a:close/>
              </a:path>
            </a:pathLst>
          </a:custGeom>
          <a:blipFill rotWithShape="1">
            <a:blip r:embed="rId3">
              <a:alphaModFix/>
            </a:blip>
            <a:stretch>
              <a:fillRect b="0" l="0" r="0" t="0"/>
            </a:stretch>
          </a:blipFill>
          <a:ln>
            <a:noFill/>
          </a:ln>
        </p:spPr>
      </p:sp>
      <p:sp>
        <p:nvSpPr>
          <p:cNvPr id="293" name="Google Shape;293;p21"/>
          <p:cNvSpPr txBox="1"/>
          <p:nvPr/>
        </p:nvSpPr>
        <p:spPr>
          <a:xfrm>
            <a:off x="461400" y="3098623"/>
            <a:ext cx="10155900" cy="2042700"/>
          </a:xfrm>
          <a:prstGeom prst="rect">
            <a:avLst/>
          </a:prstGeom>
          <a:noFill/>
          <a:ln>
            <a:noFill/>
          </a:ln>
        </p:spPr>
        <p:txBody>
          <a:bodyPr anchorCtr="0" anchor="t" bIns="0" lIns="0" spcFirstLastPara="1" rIns="0" wrap="square" tIns="0">
            <a:spAutoFit/>
          </a:bodyPr>
          <a:lstStyle/>
          <a:p>
            <a:pPr indent="-279971" lvl="1" marL="572641" marR="0" rtl="0" algn="l">
              <a:lnSpc>
                <a:spcPct val="140007"/>
              </a:lnSpc>
              <a:spcBef>
                <a:spcPts val="0"/>
              </a:spcBef>
              <a:spcAft>
                <a:spcPts val="0"/>
              </a:spcAft>
              <a:buClr>
                <a:schemeClr val="dk1"/>
              </a:buClr>
              <a:buSzPts val="2552"/>
              <a:buFont typeface="Arial"/>
              <a:buChar char="•"/>
            </a:pPr>
            <a:r>
              <a:rPr b="0" i="0" lang="en-US" sz="2552" u="none" cap="none" strike="noStrike">
                <a:solidFill>
                  <a:schemeClr val="dk1"/>
                </a:solidFill>
                <a:latin typeface="Times New Roman"/>
                <a:ea typeface="Times New Roman"/>
                <a:cs typeface="Times New Roman"/>
                <a:sym typeface="Times New Roman"/>
              </a:rPr>
              <a:t>Transformative techniques provide a </a:t>
            </a:r>
            <a:r>
              <a:rPr b="0" i="0" lang="en-US" sz="2552" u="none" cap="none" strike="noStrike">
                <a:solidFill>
                  <a:srgbClr val="980000"/>
                </a:solidFill>
                <a:latin typeface="Times New Roman"/>
                <a:ea typeface="Times New Roman"/>
                <a:cs typeface="Times New Roman"/>
                <a:sym typeface="Times New Roman"/>
              </a:rPr>
              <a:t>new perspective </a:t>
            </a:r>
            <a:r>
              <a:rPr b="0" i="0" lang="en-US" sz="2552" u="none" cap="none" strike="noStrike">
                <a:solidFill>
                  <a:schemeClr val="dk1"/>
                </a:solidFill>
                <a:latin typeface="Times New Roman"/>
                <a:ea typeface="Times New Roman"/>
                <a:cs typeface="Times New Roman"/>
                <a:sym typeface="Times New Roman"/>
              </a:rPr>
              <a:t>on existing data. </a:t>
            </a:r>
            <a:endParaRPr sz="1300">
              <a:solidFill>
                <a:schemeClr val="dk1"/>
              </a:solidFill>
            </a:endParaRPr>
          </a:p>
          <a:p>
            <a:pPr indent="-279970" lvl="1" marL="572640" marR="0" rtl="0" algn="l">
              <a:lnSpc>
                <a:spcPct val="140007"/>
              </a:lnSpc>
              <a:spcBef>
                <a:spcPts val="0"/>
              </a:spcBef>
              <a:spcAft>
                <a:spcPts val="0"/>
              </a:spcAft>
              <a:buClr>
                <a:schemeClr val="dk1"/>
              </a:buClr>
              <a:buSzPts val="2552"/>
              <a:buFont typeface="Arial"/>
              <a:buChar char="•"/>
            </a:pPr>
            <a:r>
              <a:rPr b="0" i="0" lang="en-US" sz="2552" u="none" cap="none" strike="noStrike">
                <a:solidFill>
                  <a:schemeClr val="dk1"/>
                </a:solidFill>
                <a:latin typeface="Times New Roman"/>
                <a:ea typeface="Times New Roman"/>
                <a:cs typeface="Times New Roman"/>
                <a:sym typeface="Times New Roman"/>
              </a:rPr>
              <a:t>However, it doesn’t help much with </a:t>
            </a:r>
            <a:r>
              <a:rPr b="0" i="0" lang="en-US" sz="2552" u="none" cap="none" strike="noStrike">
                <a:solidFill>
                  <a:srgbClr val="980000"/>
                </a:solidFill>
                <a:latin typeface="Times New Roman"/>
                <a:ea typeface="Times New Roman"/>
                <a:cs typeface="Times New Roman"/>
                <a:sym typeface="Times New Roman"/>
              </a:rPr>
              <a:t>data diversity</a:t>
            </a:r>
            <a:r>
              <a:rPr b="0" i="0" lang="en-US" sz="2552" u="none" cap="none" strike="noStrike">
                <a:solidFill>
                  <a:schemeClr val="dk1"/>
                </a:solidFill>
                <a:latin typeface="Times New Roman"/>
                <a:ea typeface="Times New Roman"/>
                <a:cs typeface="Times New Roman"/>
                <a:sym typeface="Times New Roman"/>
              </a:rPr>
              <a:t>, especially in the case of </a:t>
            </a:r>
            <a:r>
              <a:rPr b="0" i="0" lang="en-US" sz="2552" u="none" cap="none" strike="noStrike">
                <a:solidFill>
                  <a:srgbClr val="980000"/>
                </a:solidFill>
                <a:latin typeface="Times New Roman"/>
                <a:ea typeface="Times New Roman"/>
                <a:cs typeface="Times New Roman"/>
                <a:sym typeface="Times New Roman"/>
              </a:rPr>
              <a:t>function-dependent </a:t>
            </a:r>
            <a:r>
              <a:rPr b="0" i="0" lang="en-US" sz="2552" u="none" cap="none" strike="noStrike">
                <a:solidFill>
                  <a:schemeClr val="dk1"/>
                </a:solidFill>
                <a:latin typeface="Times New Roman"/>
                <a:ea typeface="Times New Roman"/>
                <a:cs typeface="Times New Roman"/>
                <a:sym typeface="Times New Roman"/>
              </a:rPr>
              <a:t>scans such as SPECT, as it doesn't add any “new” scans to the dataset.</a:t>
            </a:r>
            <a:endParaRPr b="0" i="0" sz="2552" u="none" cap="none" strike="noStrike">
              <a:solidFill>
                <a:schemeClr val="dk1"/>
              </a:solidFill>
              <a:latin typeface="Times New Roman"/>
              <a:ea typeface="Times New Roman"/>
              <a:cs typeface="Times New Roman"/>
              <a:sym typeface="Times New Roman"/>
            </a:endParaRPr>
          </a:p>
        </p:txBody>
      </p:sp>
      <p:sp>
        <p:nvSpPr>
          <p:cNvPr id="294" name="Google Shape;294;p2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95" name="Google Shape;295;p21"/>
          <p:cNvSpPr txBox="1"/>
          <p:nvPr/>
        </p:nvSpPr>
        <p:spPr>
          <a:xfrm>
            <a:off x="15053125" y="6721450"/>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40007"/>
              </a:lnSpc>
              <a:spcBef>
                <a:spcPts val="0"/>
              </a:spcBef>
              <a:spcAft>
                <a:spcPts val="0"/>
              </a:spcAft>
              <a:buNone/>
            </a:pPr>
            <a:r>
              <a:rPr i="1" lang="en-US" sz="2000">
                <a:solidFill>
                  <a:schemeClr val="dk1"/>
                </a:solidFill>
                <a:latin typeface="Calibri"/>
                <a:ea typeface="Calibri"/>
                <a:cs typeface="Calibri"/>
                <a:sym typeface="Calibri"/>
              </a:rPr>
              <a:t>figure from: </a:t>
            </a:r>
            <a:r>
              <a:rPr i="1" lang="en-US" sz="2000" u="sng">
                <a:solidFill>
                  <a:schemeClr val="hlink"/>
                </a:solidFill>
                <a:latin typeface="Calibri"/>
                <a:ea typeface="Calibri"/>
                <a:cs typeface="Calibri"/>
                <a:sym typeface="Calibri"/>
                <a:hlinkClick r:id="rId4"/>
              </a:rPr>
              <a:t>IBM</a:t>
            </a:r>
            <a:endParaRPr i="1" sz="20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2"/>
          <p:cNvSpPr txBox="1"/>
          <p:nvPr/>
        </p:nvSpPr>
        <p:spPr>
          <a:xfrm>
            <a:off x="495933" y="296082"/>
            <a:ext cx="16442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200" u="none" cap="none" strike="noStrike">
                <a:solidFill>
                  <a:srgbClr val="1255CC"/>
                </a:solidFill>
                <a:latin typeface="Hanuman"/>
                <a:ea typeface="Hanuman"/>
                <a:cs typeface="Hanuman"/>
                <a:sym typeface="Hanuman"/>
              </a:rPr>
              <a:t>Generative Augmentation</a:t>
            </a:r>
            <a:endParaRPr>
              <a:solidFill>
                <a:srgbClr val="1255CC"/>
              </a:solidFill>
            </a:endParaRPr>
          </a:p>
        </p:txBody>
      </p:sp>
      <p:cxnSp>
        <p:nvCxnSpPr>
          <p:cNvPr id="301" name="Google Shape;301;p22"/>
          <p:cNvCxnSpPr/>
          <p:nvPr/>
        </p:nvCxnSpPr>
        <p:spPr>
          <a:xfrm rot="10800000">
            <a:off x="461337" y="1404287"/>
            <a:ext cx="8221200" cy="0"/>
          </a:xfrm>
          <a:prstGeom prst="straightConnector1">
            <a:avLst/>
          </a:prstGeom>
          <a:noFill/>
          <a:ln cap="flat" cmpd="sng" w="19050">
            <a:solidFill>
              <a:schemeClr val="dk1"/>
            </a:solidFill>
            <a:prstDash val="solid"/>
            <a:round/>
            <a:headEnd len="sm" w="sm" type="none"/>
            <a:tailEnd len="sm" w="sm" type="none"/>
          </a:ln>
        </p:spPr>
      </p:cxnSp>
      <p:sp>
        <p:nvSpPr>
          <p:cNvPr descr="https://miro.medium.com/v2/resize:fit:1400/format:webp/0*JX3K76rvlSfgq3ga" id="302" name="Google Shape;302;p22"/>
          <p:cNvSpPr/>
          <p:nvPr/>
        </p:nvSpPr>
        <p:spPr>
          <a:xfrm>
            <a:off x="9372916" y="2204161"/>
            <a:ext cx="7924566" cy="4115114"/>
          </a:xfrm>
          <a:custGeom>
            <a:rect b="b" l="l" r="r" t="t"/>
            <a:pathLst>
              <a:path extrusionOk="0" h="4115114" w="7924566">
                <a:moveTo>
                  <a:pt x="0" y="0"/>
                </a:moveTo>
                <a:lnTo>
                  <a:pt x="7924566" y="0"/>
                </a:lnTo>
                <a:lnTo>
                  <a:pt x="7924566" y="4115114"/>
                </a:lnTo>
                <a:lnTo>
                  <a:pt x="0" y="4115114"/>
                </a:lnTo>
                <a:lnTo>
                  <a:pt x="0" y="0"/>
                </a:lnTo>
                <a:close/>
              </a:path>
            </a:pathLst>
          </a:custGeom>
          <a:blipFill rotWithShape="1">
            <a:blip r:embed="rId3">
              <a:alphaModFix/>
            </a:blip>
            <a:stretch>
              <a:fillRect b="0" l="0" r="0" t="0"/>
            </a:stretch>
          </a:blipFill>
          <a:ln>
            <a:noFill/>
          </a:ln>
        </p:spPr>
      </p:sp>
      <p:sp>
        <p:nvSpPr>
          <p:cNvPr id="303" name="Google Shape;303;p22"/>
          <p:cNvSpPr txBox="1"/>
          <p:nvPr/>
        </p:nvSpPr>
        <p:spPr>
          <a:xfrm>
            <a:off x="495933" y="1704221"/>
            <a:ext cx="17754000" cy="9798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2652" u="none" cap="none" strike="noStrike">
                <a:solidFill>
                  <a:schemeClr val="dk1"/>
                </a:solidFill>
                <a:latin typeface="Times New Roman"/>
                <a:ea typeface="Times New Roman"/>
                <a:cs typeface="Times New Roman"/>
                <a:sym typeface="Times New Roman"/>
              </a:rPr>
              <a:t>Another approach towards augmenting datasets is </a:t>
            </a:r>
            <a:r>
              <a:rPr b="0" i="0" lang="en-US" sz="2652" u="none" cap="none" strike="noStrike">
                <a:solidFill>
                  <a:srgbClr val="980000"/>
                </a:solidFill>
                <a:latin typeface="Times New Roman"/>
                <a:ea typeface="Times New Roman"/>
                <a:cs typeface="Times New Roman"/>
                <a:sym typeface="Times New Roman"/>
              </a:rPr>
              <a:t>“generating”</a:t>
            </a:r>
            <a:r>
              <a:rPr b="0" i="0" lang="en-US" sz="2652" u="none" cap="none" strike="noStrike">
                <a:solidFill>
                  <a:schemeClr val="dk1"/>
                </a:solidFill>
                <a:latin typeface="Times New Roman"/>
                <a:ea typeface="Times New Roman"/>
                <a:cs typeface="Times New Roman"/>
                <a:sym typeface="Times New Roman"/>
              </a:rPr>
              <a:t> new images using </a:t>
            </a:r>
            <a:r>
              <a:rPr b="0" i="0" lang="en-US" sz="2652" u="none" cap="none" strike="noStrike">
                <a:solidFill>
                  <a:srgbClr val="980000"/>
                </a:solidFill>
                <a:latin typeface="Times New Roman"/>
                <a:ea typeface="Times New Roman"/>
                <a:cs typeface="Times New Roman"/>
                <a:sym typeface="Times New Roman"/>
              </a:rPr>
              <a:t>state-of-the-art AI models</a:t>
            </a:r>
            <a:r>
              <a:rPr b="0" i="0" lang="en-US" sz="2652" u="none" cap="none" strike="noStrike">
                <a:solidFill>
                  <a:schemeClr val="dk1"/>
                </a:solidFill>
                <a:latin typeface="Times New Roman"/>
                <a:ea typeface="Times New Roman"/>
                <a:cs typeface="Times New Roman"/>
                <a:sym typeface="Times New Roman"/>
              </a:rPr>
              <a:t>. </a:t>
            </a:r>
            <a:endParaRPr>
              <a:solidFill>
                <a:schemeClr val="dk1"/>
              </a:solidFill>
            </a:endParaRPr>
          </a:p>
          <a:p>
            <a:pPr indent="-286320" lvl="1" marL="572640" marR="0" rtl="0" algn="l">
              <a:lnSpc>
                <a:spcPct val="140007"/>
              </a:lnSpc>
              <a:spcBef>
                <a:spcPts val="0"/>
              </a:spcBef>
              <a:spcAft>
                <a:spcPts val="0"/>
              </a:spcAft>
              <a:buClr>
                <a:schemeClr val="dk1"/>
              </a:buClr>
              <a:buSzPts val="2652"/>
              <a:buFont typeface="Arial"/>
              <a:buChar char="•"/>
            </a:pPr>
            <a:r>
              <a:rPr b="1" i="0" lang="en-US" sz="2652" u="none" cap="none" strike="noStrike">
                <a:solidFill>
                  <a:schemeClr val="dk1"/>
                </a:solidFill>
                <a:latin typeface="Times New Roman"/>
                <a:ea typeface="Times New Roman"/>
                <a:cs typeface="Times New Roman"/>
                <a:sym typeface="Times New Roman"/>
              </a:rPr>
              <a:t>Generative AI</a:t>
            </a:r>
            <a:r>
              <a:rPr b="0" i="0" lang="en-US" sz="2652" u="none" cap="none" strike="noStrike">
                <a:solidFill>
                  <a:schemeClr val="dk1"/>
                </a:solidFill>
                <a:latin typeface="Times New Roman"/>
                <a:ea typeface="Times New Roman"/>
                <a:cs typeface="Times New Roman"/>
                <a:sym typeface="Times New Roman"/>
              </a:rPr>
              <a:t> creates new images from noise </a:t>
            </a:r>
            <a:endParaRPr b="0" i="0" sz="2652" u="none" cap="none" strike="noStrike">
              <a:solidFill>
                <a:schemeClr val="dk1"/>
              </a:solidFill>
              <a:latin typeface="Times New Roman"/>
              <a:ea typeface="Times New Roman"/>
              <a:cs typeface="Times New Roman"/>
              <a:sym typeface="Times New Roman"/>
            </a:endParaRPr>
          </a:p>
        </p:txBody>
      </p:sp>
      <p:sp>
        <p:nvSpPr>
          <p:cNvPr id="304" name="Google Shape;304;p22"/>
          <p:cNvSpPr txBox="1"/>
          <p:nvPr/>
        </p:nvSpPr>
        <p:spPr>
          <a:xfrm>
            <a:off x="495933" y="2837349"/>
            <a:ext cx="8877000" cy="4408800"/>
          </a:xfrm>
          <a:prstGeom prst="rect">
            <a:avLst/>
          </a:prstGeom>
          <a:noFill/>
          <a:ln>
            <a:noFill/>
          </a:ln>
        </p:spPr>
        <p:txBody>
          <a:bodyPr anchorCtr="0" anchor="t" bIns="0" lIns="0" spcFirstLastPara="1" rIns="0" wrap="square" tIns="0">
            <a:spAutoFit/>
          </a:bodyPr>
          <a:lstStyle/>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They do so by </a:t>
            </a:r>
            <a:r>
              <a:rPr b="0" i="0" lang="en-US" sz="2652" u="none" cap="none" strike="noStrike">
                <a:solidFill>
                  <a:srgbClr val="980000"/>
                </a:solidFill>
                <a:latin typeface="Times New Roman"/>
                <a:ea typeface="Times New Roman"/>
                <a:cs typeface="Times New Roman"/>
                <a:sym typeface="Times New Roman"/>
              </a:rPr>
              <a:t>learning patterns</a:t>
            </a:r>
            <a:r>
              <a:rPr b="0" i="0" lang="en-US" sz="2652" u="none" cap="none" strike="noStrike">
                <a:solidFill>
                  <a:schemeClr val="dk1"/>
                </a:solidFill>
                <a:latin typeface="Times New Roman"/>
                <a:ea typeface="Times New Roman"/>
                <a:cs typeface="Times New Roman"/>
                <a:sym typeface="Times New Roman"/>
              </a:rPr>
              <a:t> from already existing data</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This </a:t>
            </a:r>
            <a:r>
              <a:rPr b="0" i="0" lang="en-US" sz="2652" u="none" cap="none" strike="noStrike">
                <a:solidFill>
                  <a:srgbClr val="980000"/>
                </a:solidFill>
                <a:latin typeface="Times New Roman"/>
                <a:ea typeface="Times New Roman"/>
                <a:cs typeface="Times New Roman"/>
                <a:sym typeface="Times New Roman"/>
              </a:rPr>
              <a:t>newly generated data</a:t>
            </a:r>
            <a:r>
              <a:rPr b="0" i="0" lang="en-US" sz="2652" u="none" cap="none" strike="noStrike">
                <a:solidFill>
                  <a:schemeClr val="dk1"/>
                </a:solidFill>
                <a:latin typeface="Times New Roman"/>
                <a:ea typeface="Times New Roman"/>
                <a:cs typeface="Times New Roman"/>
                <a:sym typeface="Times New Roman"/>
              </a:rPr>
              <a:t> helps</a:t>
            </a:r>
            <a:r>
              <a:rPr b="0" i="0" lang="en-US" sz="2652" u="none" cap="none" strike="noStrike">
                <a:solidFill>
                  <a:srgbClr val="980000"/>
                </a:solidFill>
                <a:latin typeface="Times New Roman"/>
                <a:ea typeface="Times New Roman"/>
                <a:cs typeface="Times New Roman"/>
                <a:sym typeface="Times New Roman"/>
              </a:rPr>
              <a:t> improve data diversity</a:t>
            </a:r>
            <a:r>
              <a:rPr b="0" i="0" lang="en-US" sz="2652" u="none" cap="none" strike="noStrike">
                <a:solidFill>
                  <a:schemeClr val="dk1"/>
                </a:solidFill>
                <a:latin typeface="Times New Roman"/>
                <a:ea typeface="Times New Roman"/>
                <a:cs typeface="Times New Roman"/>
                <a:sym typeface="Times New Roman"/>
              </a:rPr>
              <a:t> and train </a:t>
            </a:r>
            <a:r>
              <a:rPr b="0" i="0" lang="en-US" sz="2652" u="none" cap="none" strike="noStrike">
                <a:solidFill>
                  <a:srgbClr val="980000"/>
                </a:solidFill>
                <a:latin typeface="Times New Roman"/>
                <a:ea typeface="Times New Roman"/>
                <a:cs typeface="Times New Roman"/>
                <a:sym typeface="Times New Roman"/>
              </a:rPr>
              <a:t>better generalizing models</a:t>
            </a:r>
            <a:r>
              <a:rPr b="0" i="0" lang="en-US" sz="2652" u="none" cap="none" strike="noStrike">
                <a:solidFill>
                  <a:schemeClr val="dk1"/>
                </a:solidFill>
                <a:latin typeface="Times New Roman"/>
                <a:ea typeface="Times New Roman"/>
                <a:cs typeface="Times New Roman"/>
                <a:sym typeface="Times New Roman"/>
              </a:rPr>
              <a:t> which can predict never-before-seen images better.</a:t>
            </a:r>
            <a:endParaRPr>
              <a:solidFill>
                <a:schemeClr val="dk1"/>
              </a:solidFill>
            </a:endParaRPr>
          </a:p>
          <a:p>
            <a:pPr indent="0" lvl="0" marL="0" marR="0" rtl="0" algn="l">
              <a:lnSpc>
                <a:spcPct val="140007"/>
              </a:lnSpc>
              <a:spcBef>
                <a:spcPts val="0"/>
              </a:spcBef>
              <a:spcAft>
                <a:spcPts val="0"/>
              </a:spcAft>
              <a:buNone/>
            </a:pPr>
            <a:r>
              <a:rPr b="1" i="0" lang="en-US" sz="2652" u="none" cap="none" strike="noStrike">
                <a:solidFill>
                  <a:schemeClr val="dk1"/>
                </a:solidFill>
                <a:latin typeface="Times New Roman"/>
                <a:ea typeface="Times New Roman"/>
                <a:cs typeface="Times New Roman"/>
                <a:sym typeface="Times New Roman"/>
              </a:rPr>
              <a:t>Concerns with generative AI</a:t>
            </a:r>
            <a:r>
              <a:rPr b="0" i="0" lang="en-US" sz="2652" u="none" cap="none" strike="noStrike">
                <a:solidFill>
                  <a:schemeClr val="dk1"/>
                </a:solidFill>
                <a:latin typeface="Times New Roman"/>
                <a:ea typeface="Times New Roman"/>
                <a:cs typeface="Times New Roman"/>
                <a:sym typeface="Times New Roman"/>
              </a:rPr>
              <a:t>: </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I</a:t>
            </a:r>
            <a:r>
              <a:rPr b="1" i="0" lang="en-US" sz="2652" u="none" cap="none" strike="noStrike">
                <a:solidFill>
                  <a:schemeClr val="dk1"/>
                </a:solidFill>
                <a:latin typeface="Times New Roman"/>
                <a:ea typeface="Times New Roman"/>
                <a:cs typeface="Times New Roman"/>
                <a:sym typeface="Times New Roman"/>
              </a:rPr>
              <a:t>mage fidelity</a:t>
            </a:r>
            <a:r>
              <a:rPr b="0" i="0" lang="en-US" sz="2652" u="none" cap="none" strike="noStrike">
                <a:solidFill>
                  <a:schemeClr val="dk1"/>
                </a:solidFill>
                <a:latin typeface="Times New Roman"/>
                <a:ea typeface="Times New Roman"/>
                <a:cs typeface="Times New Roman"/>
                <a:sym typeface="Times New Roman"/>
              </a:rPr>
              <a:t>: By far the biggest concern is how close to the real generated images are, especially in clinical applications </a:t>
            </a:r>
            <a:endParaRPr>
              <a:solidFill>
                <a:schemeClr val="dk1"/>
              </a:solidFill>
            </a:endParaRPr>
          </a:p>
          <a:p>
            <a:pPr indent="0" lvl="0" marL="0" marR="0" rtl="0" algn="l">
              <a:lnSpc>
                <a:spcPct val="140007"/>
              </a:lnSpc>
              <a:spcBef>
                <a:spcPts val="0"/>
              </a:spcBef>
              <a:spcAft>
                <a:spcPts val="0"/>
              </a:spcAft>
              <a:buNone/>
            </a:pPr>
            <a:r>
              <a:t/>
            </a:r>
            <a:endParaRPr b="0" i="0" sz="2652" u="none" cap="none" strike="noStrike">
              <a:solidFill>
                <a:schemeClr val="dk1"/>
              </a:solidFill>
              <a:latin typeface="Times New Roman"/>
              <a:ea typeface="Times New Roman"/>
              <a:cs typeface="Times New Roman"/>
              <a:sym typeface="Times New Roman"/>
            </a:endParaRPr>
          </a:p>
        </p:txBody>
      </p:sp>
      <p:sp>
        <p:nvSpPr>
          <p:cNvPr id="305" name="Google Shape;305;p22"/>
          <p:cNvSpPr txBox="1"/>
          <p:nvPr/>
        </p:nvSpPr>
        <p:spPr>
          <a:xfrm>
            <a:off x="495933" y="7119150"/>
            <a:ext cx="17754000" cy="2122800"/>
          </a:xfrm>
          <a:prstGeom prst="rect">
            <a:avLst/>
          </a:prstGeom>
          <a:noFill/>
          <a:ln>
            <a:noFill/>
          </a:ln>
        </p:spPr>
        <p:txBody>
          <a:bodyPr anchorCtr="0" anchor="t" bIns="0" lIns="0" spcFirstLastPara="1" rIns="0" wrap="square" tIns="0">
            <a:spAutoFit/>
          </a:bodyPr>
          <a:lstStyle/>
          <a:p>
            <a:pPr indent="-286321" lvl="1" marL="572641" marR="0" rtl="0" algn="l">
              <a:lnSpc>
                <a:spcPct val="140007"/>
              </a:lnSpc>
              <a:spcBef>
                <a:spcPts val="0"/>
              </a:spcBef>
              <a:spcAft>
                <a:spcPts val="0"/>
              </a:spcAft>
              <a:buClr>
                <a:schemeClr val="dk1"/>
              </a:buClr>
              <a:buSzPts val="2652"/>
              <a:buFont typeface="Arial"/>
              <a:buChar char="•"/>
            </a:pPr>
            <a:r>
              <a:rPr b="1" i="0" lang="en-US" sz="2652" u="none" cap="none" strike="noStrike">
                <a:solidFill>
                  <a:schemeClr val="dk1"/>
                </a:solidFill>
                <a:latin typeface="Times New Roman"/>
                <a:ea typeface="Times New Roman"/>
                <a:cs typeface="Times New Roman"/>
                <a:sym typeface="Times New Roman"/>
              </a:rPr>
              <a:t>High Resource Requirement:</a:t>
            </a:r>
            <a:r>
              <a:rPr b="0" i="0" lang="en-US" sz="2652" u="none" cap="none" strike="noStrike">
                <a:solidFill>
                  <a:schemeClr val="dk1"/>
                </a:solidFill>
                <a:latin typeface="Times New Roman"/>
                <a:ea typeface="Times New Roman"/>
                <a:cs typeface="Times New Roman"/>
                <a:sym typeface="Times New Roman"/>
              </a:rPr>
              <a:t> Generative AI is </a:t>
            </a:r>
            <a:r>
              <a:rPr b="0" i="0" lang="en-US" sz="2652" u="none" cap="none" strike="noStrike">
                <a:solidFill>
                  <a:srgbClr val="980000"/>
                </a:solidFill>
                <a:latin typeface="Times New Roman"/>
                <a:ea typeface="Times New Roman"/>
                <a:cs typeface="Times New Roman"/>
                <a:sym typeface="Times New Roman"/>
              </a:rPr>
              <a:t>compute-heavy</a:t>
            </a:r>
            <a:r>
              <a:rPr b="0" i="0" lang="en-US" sz="2652" u="none" cap="none" strike="noStrike">
                <a:solidFill>
                  <a:schemeClr val="dk1"/>
                </a:solidFill>
                <a:latin typeface="Times New Roman"/>
                <a:ea typeface="Times New Roman"/>
                <a:cs typeface="Times New Roman"/>
                <a:sym typeface="Times New Roman"/>
              </a:rPr>
              <a:t> and requires a lot of computational strength and prerequisite data to train upon</a:t>
            </a:r>
            <a:endParaRPr>
              <a:solidFill>
                <a:schemeClr val="dk1"/>
              </a:solidFill>
            </a:endParaRPr>
          </a:p>
          <a:p>
            <a:pPr indent="0" lvl="0" marL="0" marR="0" rtl="0" algn="l">
              <a:lnSpc>
                <a:spcPct val="140007"/>
              </a:lnSpc>
              <a:spcBef>
                <a:spcPts val="0"/>
              </a:spcBef>
              <a:spcAft>
                <a:spcPts val="0"/>
              </a:spcAft>
              <a:buNone/>
            </a:pPr>
            <a:r>
              <a:rPr b="0" i="0" lang="en-US" sz="2652" u="none" cap="none" strike="noStrike">
                <a:solidFill>
                  <a:schemeClr val="dk1"/>
                </a:solidFill>
                <a:latin typeface="Times New Roman"/>
                <a:ea typeface="Times New Roman"/>
                <a:cs typeface="Times New Roman"/>
                <a:sym typeface="Times New Roman"/>
              </a:rPr>
              <a:t>Its application on </a:t>
            </a:r>
            <a:r>
              <a:rPr b="0" i="0" lang="en-US" sz="2652" u="none" cap="none" strike="noStrike">
                <a:solidFill>
                  <a:srgbClr val="980000"/>
                </a:solidFill>
                <a:latin typeface="Times New Roman"/>
                <a:ea typeface="Times New Roman"/>
                <a:cs typeface="Times New Roman"/>
                <a:sym typeface="Times New Roman"/>
              </a:rPr>
              <a:t>small-scale data</a:t>
            </a:r>
            <a:r>
              <a:rPr b="0" i="0" lang="en-US" sz="2652" u="none" cap="none" strike="noStrike">
                <a:solidFill>
                  <a:schemeClr val="dk1"/>
                </a:solidFill>
                <a:latin typeface="Times New Roman"/>
                <a:ea typeface="Times New Roman"/>
                <a:cs typeface="Times New Roman"/>
                <a:sym typeface="Times New Roman"/>
              </a:rPr>
              <a:t> for augmentation is a </a:t>
            </a:r>
            <a:r>
              <a:rPr b="0" i="0" lang="en-US" sz="2652" u="none" cap="none" strike="noStrike">
                <a:solidFill>
                  <a:srgbClr val="980000"/>
                </a:solidFill>
                <a:latin typeface="Times New Roman"/>
                <a:ea typeface="Times New Roman"/>
                <a:cs typeface="Times New Roman"/>
                <a:sym typeface="Times New Roman"/>
              </a:rPr>
              <a:t>major focus</a:t>
            </a:r>
            <a:r>
              <a:rPr b="0" i="0" lang="en-US" sz="2652" u="none" cap="none" strike="noStrike">
                <a:solidFill>
                  <a:schemeClr val="dk1"/>
                </a:solidFill>
                <a:latin typeface="Times New Roman"/>
                <a:ea typeface="Times New Roman"/>
                <a:cs typeface="Times New Roman"/>
                <a:sym typeface="Times New Roman"/>
              </a:rPr>
              <a:t> of this study, </a:t>
            </a:r>
            <a:endParaRPr>
              <a:solidFill>
                <a:schemeClr val="dk1"/>
              </a:solidFill>
            </a:endParaRPr>
          </a:p>
          <a:p>
            <a:pPr indent="0" lvl="0" marL="0" marR="0" rtl="0" algn="l">
              <a:lnSpc>
                <a:spcPct val="140007"/>
              </a:lnSpc>
              <a:spcBef>
                <a:spcPts val="0"/>
              </a:spcBef>
              <a:spcAft>
                <a:spcPts val="0"/>
              </a:spcAft>
              <a:buNone/>
            </a:pPr>
            <a:r>
              <a:rPr b="0" i="0" lang="en-US" sz="2652" u="none" cap="none" strike="noStrike">
                <a:solidFill>
                  <a:schemeClr val="dk1"/>
                </a:solidFill>
                <a:latin typeface="Times New Roman"/>
                <a:ea typeface="Times New Roman"/>
                <a:cs typeface="Times New Roman"/>
                <a:sym typeface="Times New Roman"/>
              </a:rPr>
              <a:t>We worked with some major techniques like </a:t>
            </a:r>
            <a:r>
              <a:rPr b="1" i="0" lang="en-US" sz="2652" u="none" cap="none" strike="noStrike">
                <a:solidFill>
                  <a:schemeClr val="dk1"/>
                </a:solidFill>
                <a:latin typeface="Times New Roman"/>
                <a:ea typeface="Times New Roman"/>
                <a:cs typeface="Times New Roman"/>
                <a:sym typeface="Times New Roman"/>
              </a:rPr>
              <a:t>STEM, ACGAN, DCGAN</a:t>
            </a:r>
            <a:r>
              <a:rPr b="0" i="0" lang="en-US" sz="2652" u="none" cap="none" strike="noStrike">
                <a:solidFill>
                  <a:schemeClr val="dk1"/>
                </a:solidFill>
                <a:latin typeface="Times New Roman"/>
                <a:ea typeface="Times New Roman"/>
                <a:cs typeface="Times New Roman"/>
                <a:sym typeface="Times New Roman"/>
              </a:rPr>
              <a:t>, and</a:t>
            </a:r>
            <a:r>
              <a:rPr b="1" i="0" lang="en-US" sz="2652" u="none" cap="none" strike="noStrike">
                <a:solidFill>
                  <a:schemeClr val="dk1"/>
                </a:solidFill>
                <a:latin typeface="Times New Roman"/>
                <a:ea typeface="Times New Roman"/>
                <a:cs typeface="Times New Roman"/>
                <a:sym typeface="Times New Roman"/>
              </a:rPr>
              <a:t> Stable Diffusion</a:t>
            </a:r>
            <a:endParaRPr b="1">
              <a:solidFill>
                <a:schemeClr val="dk1"/>
              </a:solidFill>
            </a:endParaRPr>
          </a:p>
        </p:txBody>
      </p:sp>
      <p:sp>
        <p:nvSpPr>
          <p:cNvPr id="306" name="Google Shape;306;p22"/>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07" name="Google Shape;307;p22"/>
          <p:cNvSpPr txBox="1"/>
          <p:nvPr/>
        </p:nvSpPr>
        <p:spPr>
          <a:xfrm>
            <a:off x="14834475" y="6228850"/>
            <a:ext cx="2463000" cy="492600"/>
          </a:xfrm>
          <a:prstGeom prst="rect">
            <a:avLst/>
          </a:prstGeom>
          <a:noFill/>
          <a:ln>
            <a:noFill/>
          </a:ln>
        </p:spPr>
        <p:txBody>
          <a:bodyPr anchorCtr="0" anchor="t" bIns="91425" lIns="91425" spcFirstLastPara="1" rIns="91425" wrap="square" tIns="91425">
            <a:spAutoFit/>
          </a:bodyPr>
          <a:lstStyle/>
          <a:p>
            <a:pPr indent="0" lvl="0" marL="0" rtl="0" algn="l">
              <a:lnSpc>
                <a:spcPct val="140007"/>
              </a:lnSpc>
              <a:spcBef>
                <a:spcPts val="0"/>
              </a:spcBef>
              <a:spcAft>
                <a:spcPts val="0"/>
              </a:spcAft>
              <a:buNone/>
            </a:pPr>
            <a:r>
              <a:rPr i="1" lang="en-US" sz="2000">
                <a:solidFill>
                  <a:schemeClr val="dk1"/>
                </a:solidFill>
                <a:latin typeface="Calibri"/>
                <a:ea typeface="Calibri"/>
                <a:cs typeface="Calibri"/>
                <a:sym typeface="Calibri"/>
              </a:rPr>
              <a:t>figure from: </a:t>
            </a:r>
            <a:r>
              <a:rPr i="1" lang="en-US" sz="2000" u="sng">
                <a:solidFill>
                  <a:schemeClr val="hlink"/>
                </a:solidFill>
                <a:latin typeface="Calibri"/>
                <a:ea typeface="Calibri"/>
                <a:cs typeface="Calibri"/>
                <a:sym typeface="Calibri"/>
                <a:hlinkClick r:id="rId4"/>
              </a:rPr>
              <a:t>Medium</a:t>
            </a:r>
            <a:endParaRPr i="1" sz="20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3"/>
          <p:cNvSpPr txBox="1"/>
          <p:nvPr/>
        </p:nvSpPr>
        <p:spPr>
          <a:xfrm>
            <a:off x="534033" y="95459"/>
            <a:ext cx="16442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200" u="none" cap="none" strike="noStrike">
                <a:solidFill>
                  <a:srgbClr val="1255CC"/>
                </a:solidFill>
                <a:latin typeface="Hanuman"/>
                <a:ea typeface="Hanuman"/>
                <a:cs typeface="Hanuman"/>
                <a:sym typeface="Hanuman"/>
              </a:rPr>
              <a:t>STEM</a:t>
            </a:r>
            <a:r>
              <a:rPr b="0" i="0" lang="en-US" sz="7200" u="none" cap="none" strike="noStrike">
                <a:solidFill>
                  <a:schemeClr val="dk1"/>
                </a:solidFill>
                <a:latin typeface="Hanuman"/>
                <a:ea typeface="Hanuman"/>
                <a:cs typeface="Hanuman"/>
                <a:sym typeface="Hanuman"/>
              </a:rPr>
              <a:t> </a:t>
            </a:r>
            <a:endParaRPr>
              <a:solidFill>
                <a:schemeClr val="dk1"/>
              </a:solidFill>
            </a:endParaRPr>
          </a:p>
        </p:txBody>
      </p:sp>
      <p:cxnSp>
        <p:nvCxnSpPr>
          <p:cNvPr id="313" name="Google Shape;313;p23"/>
          <p:cNvCxnSpPr/>
          <p:nvPr/>
        </p:nvCxnSpPr>
        <p:spPr>
          <a:xfrm rot="10800000">
            <a:off x="534033" y="1884989"/>
            <a:ext cx="8221054" cy="0"/>
          </a:xfrm>
          <a:prstGeom prst="straightConnector1">
            <a:avLst/>
          </a:prstGeom>
          <a:noFill/>
          <a:ln cap="flat" cmpd="sng" w="19050">
            <a:solidFill>
              <a:srgbClr val="F9F7F0"/>
            </a:solidFill>
            <a:prstDash val="solid"/>
            <a:round/>
            <a:headEnd len="sm" w="sm" type="none"/>
            <a:tailEnd len="sm" w="sm" type="none"/>
          </a:ln>
        </p:spPr>
      </p:cxnSp>
      <p:graphicFrame>
        <p:nvGraphicFramePr>
          <p:cNvPr id="314" name="Google Shape;314;p23"/>
          <p:cNvGraphicFramePr/>
          <p:nvPr/>
        </p:nvGraphicFramePr>
        <p:xfrm>
          <a:off x="10543383" y="2219325"/>
          <a:ext cx="3000000" cy="3000000"/>
        </p:xfrm>
        <a:graphic>
          <a:graphicData uri="http://schemas.openxmlformats.org/drawingml/2006/table">
            <a:tbl>
              <a:tblPr>
                <a:noFill/>
                <a:tableStyleId>{BADAB49F-67C9-40DF-85FA-25C064EB174B}</a:tableStyleId>
              </a:tblPr>
              <a:tblGrid>
                <a:gridCol w="914400"/>
                <a:gridCol w="914400"/>
                <a:gridCol w="914400"/>
                <a:gridCol w="914400"/>
                <a:gridCol w="914400"/>
                <a:gridCol w="914400"/>
                <a:gridCol w="914400"/>
                <a:gridCol w="914400"/>
              </a:tblGrid>
              <a:tr h="801175">
                <a:tc gridSpan="8">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STEM: SMOTE (Synthetic Minority Over-sampling Technique)-ENN and Mixup Results </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hMerge="1"/>
                <a:tc hMerge="1"/>
                <a:tc hMerge="1"/>
                <a:tc hMerge="1"/>
                <a:tc hMerge="1"/>
                <a:tc hMerge="1"/>
                <a:tc hMerge="1"/>
              </a:tr>
              <a:tr h="1011025">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52636"/>
                        </a:lnSpc>
                        <a:spcBef>
                          <a:spcPts val="0"/>
                        </a:spcBef>
                        <a:spcAft>
                          <a:spcPts val="0"/>
                        </a:spcAft>
                        <a:buNone/>
                      </a:pPr>
                      <a:r>
                        <a:t/>
                      </a:r>
                      <a:endParaRPr sz="1100" u="none" cap="none" strike="noStrike"/>
                    </a:p>
                    <a:p>
                      <a:pPr indent="0" lvl="0" marL="0" marR="0" rtl="0" algn="l">
                        <a:lnSpc>
                          <a:spcPct val="152636"/>
                        </a:lnSpc>
                        <a:spcBef>
                          <a:spcPts val="0"/>
                        </a:spcBef>
                        <a:spcAft>
                          <a:spcPts val="0"/>
                        </a:spcAft>
                        <a:buNone/>
                      </a:pPr>
                      <a:r>
                        <a:t/>
                      </a:r>
                      <a:endParaRPr sz="1100" u="none" cap="none" strike="noStrike"/>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gridSpan="4">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Total Classes</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hMerge="1"/>
                <a:tc hMerge="1"/>
                <a:tc hMerge="1"/>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Total Images</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Net Increase</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Imbalance Ratio</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r>
              <a:tr h="1011025">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52636"/>
                        </a:lnSpc>
                        <a:spcBef>
                          <a:spcPts val="0"/>
                        </a:spcBef>
                        <a:spcAft>
                          <a:spcPts val="0"/>
                        </a:spcAft>
                        <a:buNone/>
                      </a:pPr>
                      <a:r>
                        <a:t/>
                      </a:r>
                      <a:endParaRPr sz="1100" u="none" cap="none" strike="noStrike"/>
                    </a:p>
                    <a:p>
                      <a:pPr indent="0" lvl="0" marL="0" marR="0" rtl="0" algn="l">
                        <a:lnSpc>
                          <a:spcPct val="152636"/>
                        </a:lnSpc>
                        <a:spcBef>
                          <a:spcPts val="0"/>
                        </a:spcBef>
                        <a:spcAft>
                          <a:spcPts val="0"/>
                        </a:spcAft>
                        <a:buNone/>
                      </a:pPr>
                      <a:r>
                        <a:t/>
                      </a:r>
                      <a:endParaRPr sz="1100" u="none" cap="none" strike="noStrike"/>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AFTN</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Graves</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MNG</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Thyroi-</a:t>
                      </a:r>
                      <a:endParaRPr/>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-ditis</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52636"/>
                        </a:lnSpc>
                        <a:spcBef>
                          <a:spcPts val="0"/>
                        </a:spcBef>
                        <a:spcAft>
                          <a:spcPts val="0"/>
                        </a:spcAft>
                        <a:buNone/>
                      </a:pPr>
                      <a:r>
                        <a:t/>
                      </a:r>
                      <a:endParaRPr sz="1100" u="none" cap="none" strike="noStrike"/>
                    </a:p>
                    <a:p>
                      <a:pPr indent="0" lvl="0" marL="0" marR="0" rtl="0" algn="l">
                        <a:lnSpc>
                          <a:spcPct val="152636"/>
                        </a:lnSpc>
                        <a:spcBef>
                          <a:spcPts val="0"/>
                        </a:spcBef>
                        <a:spcAft>
                          <a:spcPts val="0"/>
                        </a:spcAft>
                        <a:buNone/>
                      </a:pPr>
                      <a:r>
                        <a:t/>
                      </a:r>
                      <a:endParaRPr sz="1100" u="none" cap="none" strike="noStrike"/>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52636"/>
                        </a:lnSpc>
                        <a:spcBef>
                          <a:spcPts val="0"/>
                        </a:spcBef>
                        <a:spcAft>
                          <a:spcPts val="0"/>
                        </a:spcAft>
                        <a:buNone/>
                      </a:pPr>
                      <a:r>
                        <a:t/>
                      </a:r>
                      <a:endParaRPr sz="1100" u="none" cap="none" strike="noStrike"/>
                    </a:p>
                    <a:p>
                      <a:pPr indent="0" lvl="0" marL="0" marR="0" rtl="0" algn="l">
                        <a:lnSpc>
                          <a:spcPct val="152636"/>
                        </a:lnSpc>
                        <a:spcBef>
                          <a:spcPts val="0"/>
                        </a:spcBef>
                        <a:spcAft>
                          <a:spcPts val="0"/>
                        </a:spcAft>
                        <a:buNone/>
                      </a:pPr>
                      <a:r>
                        <a:t/>
                      </a:r>
                      <a:endParaRPr sz="1100" u="none" cap="none" strike="noStrike"/>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52636"/>
                        </a:lnSpc>
                        <a:spcBef>
                          <a:spcPts val="0"/>
                        </a:spcBef>
                        <a:spcAft>
                          <a:spcPts val="0"/>
                        </a:spcAft>
                        <a:buNone/>
                      </a:pPr>
                      <a:r>
                        <a:t/>
                      </a:r>
                      <a:endParaRPr sz="1100" u="none" cap="none" strike="noStrike"/>
                    </a:p>
                    <a:p>
                      <a:pPr indent="0" lvl="0" marL="0" marR="0" rtl="0" algn="l">
                        <a:lnSpc>
                          <a:spcPct val="152636"/>
                        </a:lnSpc>
                        <a:spcBef>
                          <a:spcPts val="0"/>
                        </a:spcBef>
                        <a:spcAft>
                          <a:spcPts val="0"/>
                        </a:spcAft>
                        <a:buNone/>
                      </a:pPr>
                      <a:r>
                        <a:t/>
                      </a:r>
                      <a:endParaRPr sz="1100" u="none" cap="none" strike="noStrike"/>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r>
              <a:tr h="801175">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Initial </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36</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123</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38</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23</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220</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0.187</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r>
              <a:tr h="801175">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Iteration 1</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120</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76</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121</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122</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439</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219</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0.623</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r>
              <a:tr h="801175">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Iteration 2</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123</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59</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123</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123</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428</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-11 (&lt;5)</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0.6</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r>
              <a:tr h="1011025">
                <a:tc gridSpan="8">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Iteration stops as the total number of images decreases, and the net increase in the number of images is below the desired, at least 5 new samples.</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hMerge="1"/>
                <a:tc hMerge="1"/>
                <a:tc hMerge="1"/>
                <a:tc hMerge="1"/>
                <a:tc hMerge="1"/>
                <a:tc hMerge="1"/>
                <a:tc hMerge="1"/>
              </a:tr>
              <a:tr h="801175">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Mix up</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184</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88</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184</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184</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640</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420</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c>
                  <a:txBody>
                    <a:bodyPr/>
                    <a:lstStyle/>
                    <a:p>
                      <a:pPr indent="0" lvl="0" marL="0" marR="0" rtl="0" algn="l">
                        <a:lnSpc>
                          <a:spcPct val="152636"/>
                        </a:lnSpc>
                        <a:spcBef>
                          <a:spcPts val="0"/>
                        </a:spcBef>
                        <a:spcAft>
                          <a:spcPts val="0"/>
                        </a:spcAft>
                        <a:buNone/>
                      </a:pPr>
                      <a:r>
                        <a:t/>
                      </a:r>
                      <a:endParaRPr sz="1100" u="none" cap="none" strike="noStrike"/>
                    </a:p>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0.478</a:t>
                      </a:r>
                      <a:endParaRPr/>
                    </a:p>
                    <a:p>
                      <a:pPr indent="0" lvl="0" marL="0" marR="0" rtl="0" algn="l">
                        <a:lnSpc>
                          <a:spcPct val="139916"/>
                        </a:lnSpc>
                        <a:spcBef>
                          <a:spcPts val="0"/>
                        </a:spcBef>
                        <a:spcAft>
                          <a:spcPts val="0"/>
                        </a:spcAft>
                        <a:buNone/>
                      </a:pPr>
                      <a:r>
                        <a:t/>
                      </a:r>
                      <a:endParaRPr sz="1200" u="none" cap="none" strike="noStrike">
                        <a:solidFill>
                          <a:srgbClr val="000000"/>
                        </a:solidFill>
                        <a:latin typeface="Hanuman"/>
                        <a:ea typeface="Hanuman"/>
                        <a:cs typeface="Hanuman"/>
                        <a:sym typeface="Hanu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7F0"/>
                    </a:solidFill>
                  </a:tcPr>
                </a:tc>
              </a:tr>
            </a:tbl>
          </a:graphicData>
        </a:graphic>
      </p:graphicFrame>
      <p:sp>
        <p:nvSpPr>
          <p:cNvPr id="315" name="Google Shape;315;p23"/>
          <p:cNvSpPr txBox="1"/>
          <p:nvPr/>
        </p:nvSpPr>
        <p:spPr>
          <a:xfrm>
            <a:off x="363050" y="1062550"/>
            <a:ext cx="9998100" cy="95526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US" sz="2652" u="none" cap="none" strike="noStrike">
                <a:solidFill>
                  <a:schemeClr val="dk1"/>
                </a:solidFill>
                <a:latin typeface="Times"/>
                <a:ea typeface="Times"/>
                <a:cs typeface="Times"/>
                <a:sym typeface="Times"/>
              </a:rPr>
              <a:t>Results</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The raw dataset contains </a:t>
            </a:r>
            <a:r>
              <a:rPr b="0" i="0" lang="en-US" sz="2652" u="none" cap="none" strike="noStrike">
                <a:solidFill>
                  <a:srgbClr val="980000"/>
                </a:solidFill>
                <a:latin typeface="Times New Roman"/>
                <a:ea typeface="Times New Roman"/>
                <a:cs typeface="Times New Roman"/>
                <a:sym typeface="Times New Roman"/>
              </a:rPr>
              <a:t>220 images divided into four classes</a:t>
            </a:r>
            <a:r>
              <a:rPr b="0" i="0" lang="en-US" sz="2652" u="none" cap="none" strike="noStrike">
                <a:solidFill>
                  <a:schemeClr val="dk1"/>
                </a:solidFill>
                <a:latin typeface="Times New Roman"/>
                <a:ea typeface="Times New Roman"/>
                <a:cs typeface="Times New Roman"/>
                <a:sym typeface="Times New Roman"/>
              </a:rPr>
              <a:t> containing </a:t>
            </a:r>
            <a:r>
              <a:rPr b="1" i="0" lang="en-US" sz="2652" u="none" cap="none" strike="noStrike">
                <a:solidFill>
                  <a:srgbClr val="980000"/>
                </a:solidFill>
                <a:latin typeface="Times New Roman"/>
                <a:ea typeface="Times New Roman"/>
                <a:cs typeface="Times New Roman"/>
                <a:sym typeface="Times New Roman"/>
              </a:rPr>
              <a:t>123, 36, 38, and 23 samples, respectively.</a:t>
            </a:r>
            <a:r>
              <a:rPr b="0" i="0" lang="en-US" sz="2652" u="none" cap="none" strike="noStrike">
                <a:solidFill>
                  <a:schemeClr val="dk1"/>
                </a:solidFill>
                <a:latin typeface="Times New Roman"/>
                <a:ea typeface="Times New Roman"/>
                <a:cs typeface="Times New Roman"/>
                <a:sym typeface="Times New Roman"/>
              </a:rPr>
              <a:t> </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Initially the code was set for </a:t>
            </a:r>
            <a:r>
              <a:rPr b="0" i="0" lang="en-US" sz="2652" u="none" cap="none" strike="noStrike">
                <a:solidFill>
                  <a:srgbClr val="980000"/>
                </a:solidFill>
                <a:latin typeface="Times New Roman"/>
                <a:ea typeface="Times New Roman"/>
                <a:cs typeface="Times New Roman"/>
                <a:sym typeface="Times New Roman"/>
              </a:rPr>
              <a:t>30 epochs</a:t>
            </a:r>
            <a:r>
              <a:rPr b="0" i="0" lang="en-US" sz="2652" u="none" cap="none" strike="noStrike">
                <a:solidFill>
                  <a:schemeClr val="dk1"/>
                </a:solidFill>
                <a:latin typeface="Times New Roman"/>
                <a:ea typeface="Times New Roman"/>
                <a:cs typeface="Times New Roman"/>
                <a:sym typeface="Times New Roman"/>
              </a:rPr>
              <a:t> with an early stopping condition of generation of </a:t>
            </a:r>
            <a:r>
              <a:rPr b="0" i="0" lang="en-US" sz="2652" u="none" cap="none" strike="noStrike">
                <a:solidFill>
                  <a:srgbClr val="980000"/>
                </a:solidFill>
                <a:latin typeface="Times New Roman"/>
                <a:ea typeface="Times New Roman"/>
                <a:cs typeface="Times New Roman"/>
                <a:sym typeface="Times New Roman"/>
              </a:rPr>
              <a:t>at least 5 images.</a:t>
            </a:r>
            <a:r>
              <a:rPr b="0" i="0" lang="en-US" sz="2652" u="none" cap="none" strike="noStrike">
                <a:solidFill>
                  <a:schemeClr val="dk1"/>
                </a:solidFill>
                <a:latin typeface="Times New Roman"/>
                <a:ea typeface="Times New Roman"/>
                <a:cs typeface="Times New Roman"/>
                <a:sym typeface="Times New Roman"/>
              </a:rPr>
              <a:t> </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First </a:t>
            </a:r>
            <a:r>
              <a:rPr b="1" i="0" lang="en-US" sz="2652" u="none" cap="none" strike="noStrike">
                <a:solidFill>
                  <a:schemeClr val="dk1"/>
                </a:solidFill>
                <a:latin typeface="Times New Roman"/>
                <a:ea typeface="Times New Roman"/>
                <a:cs typeface="Times New Roman"/>
                <a:sym typeface="Times New Roman"/>
              </a:rPr>
              <a:t>SMOTE</a:t>
            </a:r>
            <a:r>
              <a:rPr b="0" i="0" lang="en-US" sz="2652" u="none" cap="none" strike="noStrike">
                <a:solidFill>
                  <a:schemeClr val="dk1"/>
                </a:solidFill>
                <a:latin typeface="Times New Roman"/>
                <a:ea typeface="Times New Roman"/>
                <a:cs typeface="Times New Roman"/>
                <a:sym typeface="Times New Roman"/>
              </a:rPr>
              <a:t> and </a:t>
            </a:r>
            <a:r>
              <a:rPr b="1" i="0" lang="en-US" sz="2652" u="none" cap="none" strike="noStrike">
                <a:latin typeface="Times New Roman"/>
                <a:ea typeface="Times New Roman"/>
                <a:cs typeface="Times New Roman"/>
                <a:sym typeface="Times New Roman"/>
              </a:rPr>
              <a:t>ENN </a:t>
            </a:r>
            <a:r>
              <a:rPr b="0" i="0" lang="en-US" sz="2652" u="none" cap="none" strike="noStrike">
                <a:solidFill>
                  <a:schemeClr val="dk1"/>
                </a:solidFill>
                <a:latin typeface="Times New Roman"/>
                <a:ea typeface="Times New Roman"/>
                <a:cs typeface="Times New Roman"/>
                <a:sym typeface="Times New Roman"/>
              </a:rPr>
              <a:t>were applied on the images to tackle the </a:t>
            </a:r>
            <a:r>
              <a:rPr b="0" i="0" lang="en-US" sz="2652" u="none" cap="none" strike="noStrike">
                <a:solidFill>
                  <a:srgbClr val="980000"/>
                </a:solidFill>
                <a:latin typeface="Times New Roman"/>
                <a:ea typeface="Times New Roman"/>
                <a:cs typeface="Times New Roman"/>
                <a:sym typeface="Times New Roman"/>
              </a:rPr>
              <a:t>between class imbalance problem</a:t>
            </a:r>
            <a:r>
              <a:rPr b="0" i="0" lang="en-US" sz="2652" u="none" cap="none" strike="noStrike">
                <a:solidFill>
                  <a:schemeClr val="dk1"/>
                </a:solidFill>
                <a:latin typeface="Times New Roman"/>
                <a:ea typeface="Times New Roman"/>
                <a:cs typeface="Times New Roman"/>
                <a:sym typeface="Times New Roman"/>
              </a:rPr>
              <a:t>.</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Starting with 220 samples, the code t</a:t>
            </a:r>
            <a:r>
              <a:rPr b="0" i="0" lang="en-US" sz="2652" u="none" cap="none" strike="noStrike">
                <a:solidFill>
                  <a:srgbClr val="980000"/>
                </a:solidFill>
                <a:latin typeface="Times New Roman"/>
                <a:ea typeface="Times New Roman"/>
                <a:cs typeface="Times New Roman"/>
                <a:sym typeface="Times New Roman"/>
              </a:rPr>
              <a:t>erminates after the second epoch </a:t>
            </a:r>
            <a:r>
              <a:rPr b="0" i="0" lang="en-US" sz="2652" u="none" cap="none" strike="noStrike">
                <a:solidFill>
                  <a:schemeClr val="dk1"/>
                </a:solidFill>
                <a:latin typeface="Times New Roman"/>
                <a:ea typeface="Times New Roman"/>
                <a:cs typeface="Times New Roman"/>
                <a:sym typeface="Times New Roman"/>
              </a:rPr>
              <a:t>due to the early stopping condition as it fails to generate new samples further </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Then</a:t>
            </a:r>
            <a:r>
              <a:rPr b="1" i="0" lang="en-US" sz="2652" u="none" cap="none" strike="noStrike">
                <a:solidFill>
                  <a:schemeClr val="dk1"/>
                </a:solidFill>
                <a:latin typeface="Times New Roman"/>
                <a:ea typeface="Times New Roman"/>
                <a:cs typeface="Times New Roman"/>
                <a:sym typeface="Times New Roman"/>
              </a:rPr>
              <a:t> mixup</a:t>
            </a:r>
            <a:r>
              <a:rPr b="0" i="0" lang="en-US" sz="2652" u="none" cap="none" strike="noStrike">
                <a:solidFill>
                  <a:schemeClr val="dk1"/>
                </a:solidFill>
                <a:latin typeface="Times New Roman"/>
                <a:ea typeface="Times New Roman"/>
                <a:cs typeface="Times New Roman"/>
                <a:sym typeface="Times New Roman"/>
              </a:rPr>
              <a:t> has been applied and a </a:t>
            </a:r>
            <a:r>
              <a:rPr b="0" i="0" lang="en-US" sz="2652" u="none" cap="none" strike="noStrike">
                <a:solidFill>
                  <a:srgbClr val="980000"/>
                </a:solidFill>
                <a:latin typeface="Times New Roman"/>
                <a:ea typeface="Times New Roman"/>
                <a:cs typeface="Times New Roman"/>
                <a:sym typeface="Times New Roman"/>
              </a:rPr>
              <a:t>total of 640 samples were generated. </a:t>
            </a:r>
            <a:endParaRPr>
              <a:solidFill>
                <a:srgbClr val="980000"/>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The algorithm was set to </a:t>
            </a:r>
            <a:r>
              <a:rPr b="0" i="0" lang="en-US" sz="2652" u="none" cap="none" strike="noStrike">
                <a:solidFill>
                  <a:srgbClr val="980000"/>
                </a:solidFill>
                <a:latin typeface="Times New Roman"/>
                <a:ea typeface="Times New Roman"/>
                <a:cs typeface="Times New Roman"/>
                <a:sym typeface="Times New Roman"/>
              </a:rPr>
              <a:t>use only two neighbours</a:t>
            </a:r>
            <a:r>
              <a:rPr b="0" i="0" lang="en-US" sz="2652" u="none" cap="none" strike="noStrike">
                <a:solidFill>
                  <a:schemeClr val="dk1"/>
                </a:solidFill>
                <a:latin typeface="Times New Roman"/>
                <a:ea typeface="Times New Roman"/>
                <a:cs typeface="Times New Roman"/>
                <a:sym typeface="Times New Roman"/>
              </a:rPr>
              <a:t> for image generation because of fewer data samples available. </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Although the target imbalance ratio has been set to 0.7 for the dataset, the final result is less than 0.5.</a:t>
            </a:r>
            <a:endParaRPr>
              <a:solidFill>
                <a:schemeClr val="dk1"/>
              </a:solidFill>
            </a:endParaRPr>
          </a:p>
          <a:p>
            <a:pPr indent="0" lvl="0" marL="0" marR="0" rtl="0" algn="l">
              <a:lnSpc>
                <a:spcPct val="140007"/>
              </a:lnSpc>
              <a:spcBef>
                <a:spcPts val="0"/>
              </a:spcBef>
              <a:spcAft>
                <a:spcPts val="0"/>
              </a:spcAft>
              <a:buNone/>
            </a:pPr>
            <a:r>
              <a:t/>
            </a:r>
            <a:endParaRPr b="0" i="0" sz="2652" u="none" cap="none" strike="noStrike">
              <a:solidFill>
                <a:schemeClr val="dk1"/>
              </a:solidFill>
              <a:latin typeface="Times New Roman"/>
              <a:ea typeface="Times New Roman"/>
              <a:cs typeface="Times New Roman"/>
              <a:sym typeface="Times New Roman"/>
            </a:endParaRPr>
          </a:p>
        </p:txBody>
      </p:sp>
      <p:sp>
        <p:nvSpPr>
          <p:cNvPr id="316" name="Google Shape;316;p2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4"/>
          <p:cNvSpPr txBox="1"/>
          <p:nvPr/>
        </p:nvSpPr>
        <p:spPr>
          <a:xfrm>
            <a:off x="534075" y="346375"/>
            <a:ext cx="17389500" cy="1044300"/>
          </a:xfrm>
          <a:prstGeom prst="rect">
            <a:avLst/>
          </a:prstGeom>
          <a:noFill/>
          <a:ln>
            <a:noFill/>
          </a:ln>
        </p:spPr>
        <p:txBody>
          <a:bodyPr anchorCtr="0" anchor="t" bIns="0" lIns="0" spcFirstLastPara="1" rIns="0" wrap="square" tIns="0">
            <a:spAutoFit/>
          </a:bodyPr>
          <a:lstStyle/>
          <a:p>
            <a:pPr indent="0" lvl="0" marL="0" marR="0" rtl="0" algn="l">
              <a:lnSpc>
                <a:spcPct val="100014"/>
              </a:lnSpc>
              <a:spcBef>
                <a:spcPts val="0"/>
              </a:spcBef>
              <a:spcAft>
                <a:spcPts val="0"/>
              </a:spcAft>
              <a:buNone/>
            </a:pPr>
            <a:r>
              <a:rPr b="0" i="0" lang="en-US" sz="6783" cap="none" strike="noStrike">
                <a:solidFill>
                  <a:srgbClr val="1255CC"/>
                </a:solidFill>
                <a:latin typeface="Hanuman"/>
                <a:ea typeface="Hanuman"/>
                <a:cs typeface="Hanuman"/>
                <a:sym typeface="Hanuman"/>
              </a:rPr>
              <a:t>GAN</a:t>
            </a:r>
            <a:r>
              <a:rPr lang="en-US" sz="6783">
                <a:solidFill>
                  <a:srgbClr val="1255CC"/>
                </a:solidFill>
                <a:latin typeface="Hanuman"/>
                <a:ea typeface="Hanuman"/>
                <a:cs typeface="Hanuman"/>
                <a:sym typeface="Hanuman"/>
              </a:rPr>
              <a:t>: </a:t>
            </a:r>
            <a:r>
              <a:rPr lang="en-US" sz="6550">
                <a:solidFill>
                  <a:srgbClr val="1255CC"/>
                </a:solidFill>
                <a:highlight>
                  <a:srgbClr val="FFFFFF"/>
                </a:highlight>
              </a:rPr>
              <a:t>Generative Adversarial Network</a:t>
            </a:r>
            <a:endParaRPr>
              <a:solidFill>
                <a:srgbClr val="1255CC"/>
              </a:solidFill>
            </a:endParaRPr>
          </a:p>
        </p:txBody>
      </p:sp>
      <p:cxnSp>
        <p:nvCxnSpPr>
          <p:cNvPr id="322" name="Google Shape;322;p24"/>
          <p:cNvCxnSpPr/>
          <p:nvPr/>
        </p:nvCxnSpPr>
        <p:spPr>
          <a:xfrm rot="10800000">
            <a:off x="534071" y="1235080"/>
            <a:ext cx="7746317" cy="30917"/>
          </a:xfrm>
          <a:prstGeom prst="straightConnector1">
            <a:avLst/>
          </a:prstGeom>
          <a:noFill/>
          <a:ln cap="flat" cmpd="sng" w="19050">
            <a:solidFill>
              <a:schemeClr val="dk1"/>
            </a:solidFill>
            <a:prstDash val="solid"/>
            <a:round/>
            <a:headEnd len="sm" w="sm" type="none"/>
            <a:tailEnd len="sm" w="sm" type="none"/>
          </a:ln>
        </p:spPr>
      </p:cxnSp>
      <p:sp>
        <p:nvSpPr>
          <p:cNvPr id="323" name="Google Shape;323;p24"/>
          <p:cNvSpPr/>
          <p:nvPr/>
        </p:nvSpPr>
        <p:spPr>
          <a:xfrm>
            <a:off x="10380332" y="3705374"/>
            <a:ext cx="6878968" cy="1736939"/>
          </a:xfrm>
          <a:custGeom>
            <a:rect b="b" l="l" r="r" t="t"/>
            <a:pathLst>
              <a:path extrusionOk="0" h="1736939" w="6878968">
                <a:moveTo>
                  <a:pt x="0" y="0"/>
                </a:moveTo>
                <a:lnTo>
                  <a:pt x="6878968" y="0"/>
                </a:lnTo>
                <a:lnTo>
                  <a:pt x="6878968" y="1736940"/>
                </a:lnTo>
                <a:lnTo>
                  <a:pt x="0" y="1736940"/>
                </a:lnTo>
                <a:lnTo>
                  <a:pt x="0" y="0"/>
                </a:lnTo>
                <a:close/>
              </a:path>
            </a:pathLst>
          </a:custGeom>
          <a:blipFill rotWithShape="1">
            <a:blip r:embed="rId3">
              <a:alphaModFix/>
            </a:blip>
            <a:stretch>
              <a:fillRect b="0" l="0" r="0" t="0"/>
            </a:stretch>
          </a:blipFill>
          <a:ln>
            <a:noFill/>
          </a:ln>
        </p:spPr>
      </p:sp>
      <p:sp>
        <p:nvSpPr>
          <p:cNvPr id="324" name="Google Shape;324;p24"/>
          <p:cNvSpPr txBox="1"/>
          <p:nvPr/>
        </p:nvSpPr>
        <p:spPr>
          <a:xfrm>
            <a:off x="534033" y="1646110"/>
            <a:ext cx="17754000" cy="4083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2652" u="none" cap="none" strike="noStrike">
                <a:solidFill>
                  <a:schemeClr val="dk1"/>
                </a:solidFill>
                <a:latin typeface="Times New Roman"/>
                <a:ea typeface="Times New Roman"/>
                <a:cs typeface="Times New Roman"/>
                <a:sym typeface="Times New Roman"/>
              </a:rPr>
              <a:t>This study implemented two GAN models for augmentation: ACGAN and DCGAN.</a:t>
            </a:r>
            <a:endParaRPr b="0" i="0" sz="2652" u="none" cap="none" strike="noStrike">
              <a:solidFill>
                <a:schemeClr val="dk1"/>
              </a:solidFill>
              <a:latin typeface="Times New Roman"/>
              <a:ea typeface="Times New Roman"/>
              <a:cs typeface="Times New Roman"/>
              <a:sym typeface="Times New Roman"/>
            </a:endParaRPr>
          </a:p>
        </p:txBody>
      </p:sp>
      <p:sp>
        <p:nvSpPr>
          <p:cNvPr id="325" name="Google Shape;325;p24"/>
          <p:cNvSpPr txBox="1"/>
          <p:nvPr/>
        </p:nvSpPr>
        <p:spPr>
          <a:xfrm>
            <a:off x="751927" y="2512191"/>
            <a:ext cx="8659200" cy="66948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US" sz="2652" u="none" cap="none" strike="noStrike">
                <a:solidFill>
                  <a:srgbClr val="980000"/>
                </a:solidFill>
                <a:latin typeface="Times New Roman"/>
                <a:ea typeface="Times New Roman"/>
                <a:cs typeface="Times New Roman"/>
                <a:sym typeface="Times New Roman"/>
              </a:rPr>
              <a:t>DCGAN:</a:t>
            </a:r>
            <a:endParaRPr b="1">
              <a:solidFill>
                <a:srgbClr val="980000"/>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The generator uses several </a:t>
            </a:r>
            <a:r>
              <a:rPr b="0" i="0" lang="en-US" sz="2652" u="none" cap="none" strike="noStrike">
                <a:solidFill>
                  <a:srgbClr val="980000"/>
                </a:solidFill>
                <a:latin typeface="Times New Roman"/>
                <a:ea typeface="Times New Roman"/>
                <a:cs typeface="Times New Roman"/>
                <a:sym typeface="Times New Roman"/>
              </a:rPr>
              <a:t>deconvolutional </a:t>
            </a:r>
            <a:r>
              <a:rPr b="0" i="0" lang="en-US" sz="2652" u="none" cap="none" strike="noStrike">
                <a:latin typeface="Times New Roman"/>
                <a:ea typeface="Times New Roman"/>
                <a:cs typeface="Times New Roman"/>
                <a:sym typeface="Times New Roman"/>
              </a:rPr>
              <a:t>(fractional-strided convolution) layers.</a:t>
            </a:r>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Each deconvolutional layer is followed by </a:t>
            </a:r>
            <a:r>
              <a:rPr b="0" i="0" lang="en-US" sz="2652" u="none" cap="none" strike="noStrike">
                <a:solidFill>
                  <a:srgbClr val="980000"/>
                </a:solidFill>
                <a:latin typeface="Times New Roman"/>
                <a:ea typeface="Times New Roman"/>
                <a:cs typeface="Times New Roman"/>
                <a:sym typeface="Times New Roman"/>
              </a:rPr>
              <a:t>batch normalization</a:t>
            </a:r>
            <a:r>
              <a:rPr b="0" i="0" lang="en-US" sz="2652" u="none" cap="none" strike="noStrike">
                <a:solidFill>
                  <a:schemeClr val="dk1"/>
                </a:solidFill>
                <a:latin typeface="Times New Roman"/>
                <a:ea typeface="Times New Roman"/>
                <a:cs typeface="Times New Roman"/>
                <a:sym typeface="Times New Roman"/>
              </a:rPr>
              <a:t> and </a:t>
            </a:r>
            <a:r>
              <a:rPr b="0" i="0" lang="en-US" sz="2652" u="none" cap="none" strike="noStrike">
                <a:solidFill>
                  <a:srgbClr val="980000"/>
                </a:solidFill>
                <a:latin typeface="Times New Roman"/>
                <a:ea typeface="Times New Roman"/>
                <a:cs typeface="Times New Roman"/>
                <a:sym typeface="Times New Roman"/>
              </a:rPr>
              <a:t>ReLU activation</a:t>
            </a:r>
            <a:r>
              <a:rPr b="0" i="0" lang="en-US" sz="2652" u="none" cap="none" strike="noStrike">
                <a:solidFill>
                  <a:schemeClr val="dk1"/>
                </a:solidFill>
                <a:latin typeface="Times New Roman"/>
                <a:ea typeface="Times New Roman"/>
                <a:cs typeface="Times New Roman"/>
                <a:sym typeface="Times New Roman"/>
              </a:rPr>
              <a:t>, except for the output layer, which uses </a:t>
            </a:r>
            <a:r>
              <a:rPr b="0" i="0" lang="en-US" sz="2652" u="none" cap="none" strike="noStrike">
                <a:solidFill>
                  <a:srgbClr val="980000"/>
                </a:solidFill>
                <a:latin typeface="Times New Roman"/>
                <a:ea typeface="Times New Roman"/>
                <a:cs typeface="Times New Roman"/>
                <a:sym typeface="Times New Roman"/>
              </a:rPr>
              <a:t>tanh activation</a:t>
            </a:r>
            <a:r>
              <a:rPr b="0" i="0" lang="en-US" sz="2652" u="none" cap="none" strike="noStrike">
                <a:solidFill>
                  <a:schemeClr val="dk1"/>
                </a:solidFill>
                <a:latin typeface="Times New Roman"/>
                <a:ea typeface="Times New Roman"/>
                <a:cs typeface="Times New Roman"/>
                <a:sym typeface="Times New Roman"/>
              </a:rPr>
              <a:t>.</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The discriminator uses several </a:t>
            </a:r>
            <a:r>
              <a:rPr b="0" i="0" lang="en-US" sz="2652" u="none" cap="none" strike="noStrike">
                <a:solidFill>
                  <a:srgbClr val="980000"/>
                </a:solidFill>
                <a:latin typeface="Times New Roman"/>
                <a:ea typeface="Times New Roman"/>
                <a:cs typeface="Times New Roman"/>
                <a:sym typeface="Times New Roman"/>
              </a:rPr>
              <a:t>convolutional</a:t>
            </a:r>
            <a:r>
              <a:rPr b="0" i="0" lang="en-US" sz="2652" u="none" cap="none" strike="noStrike">
                <a:solidFill>
                  <a:schemeClr val="dk1"/>
                </a:solidFill>
                <a:latin typeface="Times New Roman"/>
                <a:ea typeface="Times New Roman"/>
                <a:cs typeface="Times New Roman"/>
                <a:sym typeface="Times New Roman"/>
              </a:rPr>
              <a:t> layers.</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Each convolutional layer is followed by batch normalization and LeakyReLU activation.</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The </a:t>
            </a:r>
            <a:r>
              <a:rPr b="0" i="0" lang="en-US" sz="2652" u="none" cap="none" strike="noStrike">
                <a:solidFill>
                  <a:srgbClr val="980000"/>
                </a:solidFill>
                <a:latin typeface="Times New Roman"/>
                <a:ea typeface="Times New Roman"/>
                <a:cs typeface="Times New Roman"/>
                <a:sym typeface="Times New Roman"/>
              </a:rPr>
              <a:t>Adam optimizer</a:t>
            </a:r>
            <a:r>
              <a:rPr b="0" i="0" lang="en-US" sz="2652" u="none" cap="none" strike="noStrike">
                <a:solidFill>
                  <a:schemeClr val="dk1"/>
                </a:solidFill>
                <a:latin typeface="Times New Roman"/>
                <a:ea typeface="Times New Roman"/>
                <a:cs typeface="Times New Roman"/>
                <a:sym typeface="Times New Roman"/>
              </a:rPr>
              <a:t> is used for both the generator and the discriminator.</a:t>
            </a:r>
            <a:endParaRPr>
              <a:solidFill>
                <a:schemeClr val="dk1"/>
              </a:solidFill>
            </a:endParaRPr>
          </a:p>
          <a:p>
            <a:pPr indent="0" lvl="0" marL="0" marR="0" rtl="0" algn="l">
              <a:lnSpc>
                <a:spcPct val="140007"/>
              </a:lnSpc>
              <a:spcBef>
                <a:spcPts val="0"/>
              </a:spcBef>
              <a:spcAft>
                <a:spcPts val="0"/>
              </a:spcAft>
              <a:buNone/>
            </a:pPr>
            <a:r>
              <a:t/>
            </a:r>
            <a:endParaRPr b="0" i="0" sz="2652" u="none" cap="none" strike="noStrike">
              <a:solidFill>
                <a:schemeClr val="dk1"/>
              </a:solidFill>
              <a:latin typeface="Times New Roman"/>
              <a:ea typeface="Times New Roman"/>
              <a:cs typeface="Times New Roman"/>
              <a:sym typeface="Times New Roman"/>
            </a:endParaRPr>
          </a:p>
        </p:txBody>
      </p:sp>
      <p:sp>
        <p:nvSpPr>
          <p:cNvPr id="326" name="Google Shape;326;p24"/>
          <p:cNvSpPr txBox="1"/>
          <p:nvPr/>
        </p:nvSpPr>
        <p:spPr>
          <a:xfrm>
            <a:off x="12019178" y="5928089"/>
            <a:ext cx="3164700" cy="307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1" lang="en-US" sz="1999" u="none" cap="none" strike="noStrike">
                <a:solidFill>
                  <a:schemeClr val="dk1"/>
                </a:solidFill>
                <a:latin typeface="Times"/>
                <a:ea typeface="Times"/>
                <a:cs typeface="Times"/>
                <a:sym typeface="Times"/>
              </a:rPr>
              <a:t>Images generated by DCGAN</a:t>
            </a:r>
            <a:endParaRPr>
              <a:solidFill>
                <a:schemeClr val="dk1"/>
              </a:solidFill>
            </a:endParaRPr>
          </a:p>
        </p:txBody>
      </p:sp>
      <p:sp>
        <p:nvSpPr>
          <p:cNvPr id="327" name="Google Shape;327;p2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5"/>
          <p:cNvSpPr txBox="1"/>
          <p:nvPr/>
        </p:nvSpPr>
        <p:spPr>
          <a:xfrm>
            <a:off x="534033" y="106764"/>
            <a:ext cx="15029400" cy="1008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550" u="none" cap="none" strike="noStrike">
                <a:solidFill>
                  <a:srgbClr val="1255CC"/>
                </a:solidFill>
                <a:latin typeface="Hanuman"/>
                <a:ea typeface="Hanuman"/>
                <a:cs typeface="Hanuman"/>
                <a:sym typeface="Hanuman"/>
              </a:rPr>
              <a:t>GAN: </a:t>
            </a:r>
            <a:r>
              <a:rPr lang="en-US" sz="6550">
                <a:solidFill>
                  <a:srgbClr val="1255CC"/>
                </a:solidFill>
                <a:highlight>
                  <a:srgbClr val="FFFFFF"/>
                </a:highlight>
              </a:rPr>
              <a:t>Generative Adversarial Network</a:t>
            </a:r>
            <a:endParaRPr sz="6550">
              <a:solidFill>
                <a:srgbClr val="1255CC"/>
              </a:solidFill>
            </a:endParaRPr>
          </a:p>
        </p:txBody>
      </p:sp>
      <p:cxnSp>
        <p:nvCxnSpPr>
          <p:cNvPr id="333" name="Google Shape;333;p25"/>
          <p:cNvCxnSpPr/>
          <p:nvPr/>
        </p:nvCxnSpPr>
        <p:spPr>
          <a:xfrm rot="10800000">
            <a:off x="534010" y="972212"/>
            <a:ext cx="7514700" cy="0"/>
          </a:xfrm>
          <a:prstGeom prst="straightConnector1">
            <a:avLst/>
          </a:prstGeom>
          <a:noFill/>
          <a:ln cap="flat" cmpd="sng" w="19050">
            <a:solidFill>
              <a:schemeClr val="dk1"/>
            </a:solidFill>
            <a:prstDash val="solid"/>
            <a:round/>
            <a:headEnd len="sm" w="sm" type="none"/>
            <a:tailEnd len="sm" w="sm" type="none"/>
          </a:ln>
        </p:spPr>
      </p:cxnSp>
      <p:sp>
        <p:nvSpPr>
          <p:cNvPr id="334" name="Google Shape;334;p25"/>
          <p:cNvSpPr/>
          <p:nvPr/>
        </p:nvSpPr>
        <p:spPr>
          <a:xfrm>
            <a:off x="10957811" y="4068134"/>
            <a:ext cx="7330189" cy="1832547"/>
          </a:xfrm>
          <a:custGeom>
            <a:rect b="b" l="l" r="r" t="t"/>
            <a:pathLst>
              <a:path extrusionOk="0" h="1832547" w="7330189">
                <a:moveTo>
                  <a:pt x="0" y="0"/>
                </a:moveTo>
                <a:lnTo>
                  <a:pt x="7330189" y="0"/>
                </a:lnTo>
                <a:lnTo>
                  <a:pt x="7330189" y="1832547"/>
                </a:lnTo>
                <a:lnTo>
                  <a:pt x="0" y="1832547"/>
                </a:lnTo>
                <a:lnTo>
                  <a:pt x="0" y="0"/>
                </a:lnTo>
                <a:close/>
              </a:path>
            </a:pathLst>
          </a:custGeom>
          <a:blipFill rotWithShape="1">
            <a:blip r:embed="rId3">
              <a:alphaModFix/>
            </a:blip>
            <a:stretch>
              <a:fillRect b="0" l="0" r="0" t="0"/>
            </a:stretch>
          </a:blipFill>
          <a:ln>
            <a:noFill/>
          </a:ln>
        </p:spPr>
      </p:sp>
      <p:sp>
        <p:nvSpPr>
          <p:cNvPr id="335" name="Google Shape;335;p25"/>
          <p:cNvSpPr txBox="1"/>
          <p:nvPr/>
        </p:nvSpPr>
        <p:spPr>
          <a:xfrm>
            <a:off x="13047153" y="6172890"/>
            <a:ext cx="3151500" cy="307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1" lang="en-US" sz="1999" u="none" cap="none" strike="noStrike">
                <a:solidFill>
                  <a:schemeClr val="dk1"/>
                </a:solidFill>
                <a:latin typeface="Times"/>
                <a:ea typeface="Times"/>
                <a:cs typeface="Times"/>
                <a:sym typeface="Times"/>
              </a:rPr>
              <a:t>Images generated by ACGAN</a:t>
            </a:r>
            <a:endParaRPr>
              <a:solidFill>
                <a:schemeClr val="dk1"/>
              </a:solidFill>
            </a:endParaRPr>
          </a:p>
        </p:txBody>
      </p:sp>
      <p:sp>
        <p:nvSpPr>
          <p:cNvPr id="336" name="Google Shape;336;p25"/>
          <p:cNvSpPr txBox="1"/>
          <p:nvPr/>
        </p:nvSpPr>
        <p:spPr>
          <a:xfrm>
            <a:off x="534033" y="1358548"/>
            <a:ext cx="10553100" cy="840030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1" i="0" lang="en-US" sz="2649" u="none" cap="none" strike="noStrike">
                <a:solidFill>
                  <a:srgbClr val="980000"/>
                </a:solidFill>
                <a:latin typeface="Times New Roman"/>
                <a:ea typeface="Times New Roman"/>
                <a:cs typeface="Times New Roman"/>
                <a:sym typeface="Times New Roman"/>
              </a:rPr>
              <a:t>AC-GAN:</a:t>
            </a:r>
            <a:endParaRPr b="1">
              <a:solidFill>
                <a:srgbClr val="980000"/>
              </a:solidFill>
            </a:endParaRPr>
          </a:p>
          <a:p>
            <a:pPr indent="-286067" lvl="1" marL="572134" marR="0" rtl="0" algn="l">
              <a:lnSpc>
                <a:spcPct val="140015"/>
              </a:lnSpc>
              <a:spcBef>
                <a:spcPts val="0"/>
              </a:spcBef>
              <a:spcAft>
                <a:spcPts val="0"/>
              </a:spcAft>
              <a:buClr>
                <a:schemeClr val="dk1"/>
              </a:buClr>
              <a:buSzPts val="2649"/>
              <a:buFont typeface="Arial"/>
              <a:buChar char="•"/>
            </a:pPr>
            <a:r>
              <a:rPr b="0" i="0" lang="en-US" sz="2649" u="none" cap="none" strike="noStrike">
                <a:solidFill>
                  <a:schemeClr val="dk1"/>
                </a:solidFill>
                <a:latin typeface="Times New Roman"/>
                <a:ea typeface="Times New Roman"/>
                <a:cs typeface="Times New Roman"/>
                <a:sym typeface="Times New Roman"/>
              </a:rPr>
              <a:t> The generator takes a </a:t>
            </a:r>
            <a:r>
              <a:rPr b="0" i="0" lang="en-US" sz="2649" u="none" cap="none" strike="noStrike">
                <a:solidFill>
                  <a:srgbClr val="980000"/>
                </a:solidFill>
                <a:latin typeface="Times New Roman"/>
                <a:ea typeface="Times New Roman"/>
                <a:cs typeface="Times New Roman"/>
                <a:sym typeface="Times New Roman"/>
              </a:rPr>
              <a:t>latent vector (Z)</a:t>
            </a:r>
            <a:r>
              <a:rPr b="0" i="0" lang="en-US" sz="2649" u="none" cap="none" strike="noStrike">
                <a:solidFill>
                  <a:schemeClr val="dk1"/>
                </a:solidFill>
                <a:latin typeface="Times New Roman"/>
                <a:ea typeface="Times New Roman"/>
                <a:cs typeface="Times New Roman"/>
                <a:sym typeface="Times New Roman"/>
              </a:rPr>
              <a:t> and a </a:t>
            </a:r>
            <a:r>
              <a:rPr b="0" i="0" lang="en-US" sz="2649" u="none" cap="none" strike="noStrike">
                <a:solidFill>
                  <a:srgbClr val="980000"/>
                </a:solidFill>
                <a:latin typeface="Times New Roman"/>
                <a:ea typeface="Times New Roman"/>
                <a:cs typeface="Times New Roman"/>
                <a:sym typeface="Times New Roman"/>
              </a:rPr>
              <a:t>class label</a:t>
            </a:r>
            <a:r>
              <a:rPr b="0" i="0" lang="en-US" sz="2649" u="none" cap="none" strike="noStrike">
                <a:solidFill>
                  <a:schemeClr val="dk1"/>
                </a:solidFill>
                <a:latin typeface="Times New Roman"/>
                <a:ea typeface="Times New Roman"/>
                <a:cs typeface="Times New Roman"/>
                <a:sym typeface="Times New Roman"/>
              </a:rPr>
              <a:t> as input.</a:t>
            </a:r>
            <a:endParaRPr>
              <a:solidFill>
                <a:schemeClr val="dk1"/>
              </a:solidFill>
            </a:endParaRPr>
          </a:p>
          <a:p>
            <a:pPr indent="-286067" lvl="1" marL="572134" marR="0" rtl="0" algn="l">
              <a:lnSpc>
                <a:spcPct val="140015"/>
              </a:lnSpc>
              <a:spcBef>
                <a:spcPts val="0"/>
              </a:spcBef>
              <a:spcAft>
                <a:spcPts val="0"/>
              </a:spcAft>
              <a:buClr>
                <a:schemeClr val="dk1"/>
              </a:buClr>
              <a:buSzPts val="2649"/>
              <a:buFont typeface="Arial"/>
              <a:buChar char="•"/>
            </a:pPr>
            <a:r>
              <a:rPr b="0" i="0" lang="en-US" sz="2649" u="none" cap="none" strike="noStrike">
                <a:solidFill>
                  <a:schemeClr val="dk1"/>
                </a:solidFill>
                <a:latin typeface="Times New Roman"/>
                <a:ea typeface="Times New Roman"/>
                <a:cs typeface="Times New Roman"/>
                <a:sym typeface="Times New Roman"/>
              </a:rPr>
              <a:t> The generator uses several </a:t>
            </a:r>
            <a:r>
              <a:rPr b="0" i="0" lang="en-US" sz="2649" u="none" cap="none" strike="noStrike">
                <a:solidFill>
                  <a:srgbClr val="980000"/>
                </a:solidFill>
                <a:latin typeface="Times New Roman"/>
                <a:ea typeface="Times New Roman"/>
                <a:cs typeface="Times New Roman"/>
                <a:sym typeface="Times New Roman"/>
              </a:rPr>
              <a:t>deconvolutional</a:t>
            </a:r>
            <a:r>
              <a:rPr b="0" i="0" lang="en-US" sz="2649" u="none" cap="none" strike="noStrike">
                <a:solidFill>
                  <a:schemeClr val="dk1"/>
                </a:solidFill>
                <a:latin typeface="Times New Roman"/>
                <a:ea typeface="Times New Roman"/>
                <a:cs typeface="Times New Roman"/>
                <a:sym typeface="Times New Roman"/>
              </a:rPr>
              <a:t> (fractional-strided convolution) layers.</a:t>
            </a:r>
            <a:endParaRPr>
              <a:solidFill>
                <a:schemeClr val="dk1"/>
              </a:solidFill>
            </a:endParaRPr>
          </a:p>
          <a:p>
            <a:pPr indent="-286067" lvl="1" marL="572134" marR="0" rtl="0" algn="l">
              <a:lnSpc>
                <a:spcPct val="140015"/>
              </a:lnSpc>
              <a:spcBef>
                <a:spcPts val="0"/>
              </a:spcBef>
              <a:spcAft>
                <a:spcPts val="0"/>
              </a:spcAft>
              <a:buClr>
                <a:schemeClr val="dk1"/>
              </a:buClr>
              <a:buSzPts val="2649"/>
              <a:buFont typeface="Arial"/>
              <a:buChar char="•"/>
            </a:pPr>
            <a:r>
              <a:rPr b="0" i="0" lang="en-US" sz="2649" u="none" cap="none" strike="noStrike">
                <a:solidFill>
                  <a:schemeClr val="dk1"/>
                </a:solidFill>
                <a:latin typeface="Times New Roman"/>
                <a:ea typeface="Times New Roman"/>
                <a:cs typeface="Times New Roman"/>
                <a:sym typeface="Times New Roman"/>
              </a:rPr>
              <a:t> Each deconvolutional layer is followed by </a:t>
            </a:r>
            <a:r>
              <a:rPr b="0" i="0" lang="en-US" sz="2649" u="none" cap="none" strike="noStrike">
                <a:solidFill>
                  <a:srgbClr val="980000"/>
                </a:solidFill>
                <a:latin typeface="Times New Roman"/>
                <a:ea typeface="Times New Roman"/>
                <a:cs typeface="Times New Roman"/>
                <a:sym typeface="Times New Roman"/>
              </a:rPr>
              <a:t>batch normalization</a:t>
            </a:r>
            <a:r>
              <a:rPr b="0" i="0" lang="en-US" sz="2649" u="none" cap="none" strike="noStrike">
                <a:solidFill>
                  <a:schemeClr val="dk1"/>
                </a:solidFill>
                <a:latin typeface="Times New Roman"/>
                <a:ea typeface="Times New Roman"/>
                <a:cs typeface="Times New Roman"/>
                <a:sym typeface="Times New Roman"/>
              </a:rPr>
              <a:t> and </a:t>
            </a:r>
            <a:r>
              <a:rPr b="0" i="0" lang="en-US" sz="2649" u="none" cap="none" strike="noStrike">
                <a:solidFill>
                  <a:srgbClr val="980000"/>
                </a:solidFill>
                <a:latin typeface="Times New Roman"/>
                <a:ea typeface="Times New Roman"/>
                <a:cs typeface="Times New Roman"/>
                <a:sym typeface="Times New Roman"/>
              </a:rPr>
              <a:t>ReLU activation</a:t>
            </a:r>
            <a:r>
              <a:rPr b="0" i="0" lang="en-US" sz="2649" u="none" cap="none" strike="noStrike">
                <a:solidFill>
                  <a:schemeClr val="dk1"/>
                </a:solidFill>
                <a:latin typeface="Times New Roman"/>
                <a:ea typeface="Times New Roman"/>
                <a:cs typeface="Times New Roman"/>
                <a:sym typeface="Times New Roman"/>
              </a:rPr>
              <a:t>, except for the output layer, which uses </a:t>
            </a:r>
            <a:r>
              <a:rPr b="0" i="0" lang="en-US" sz="2649" u="none" cap="none" strike="noStrike">
                <a:solidFill>
                  <a:srgbClr val="980000"/>
                </a:solidFill>
                <a:latin typeface="Times New Roman"/>
                <a:ea typeface="Times New Roman"/>
                <a:cs typeface="Times New Roman"/>
                <a:sym typeface="Times New Roman"/>
              </a:rPr>
              <a:t>tanh</a:t>
            </a:r>
            <a:r>
              <a:rPr b="0" i="0" lang="en-US" sz="2649" u="none" cap="none" strike="noStrike">
                <a:solidFill>
                  <a:schemeClr val="dk1"/>
                </a:solidFill>
                <a:latin typeface="Times New Roman"/>
                <a:ea typeface="Times New Roman"/>
                <a:cs typeface="Times New Roman"/>
                <a:sym typeface="Times New Roman"/>
              </a:rPr>
              <a:t> activation.</a:t>
            </a:r>
            <a:endParaRPr>
              <a:solidFill>
                <a:schemeClr val="dk1"/>
              </a:solidFill>
            </a:endParaRPr>
          </a:p>
          <a:p>
            <a:pPr indent="-286067" lvl="1" marL="572134" marR="0" rtl="0" algn="l">
              <a:lnSpc>
                <a:spcPct val="140015"/>
              </a:lnSpc>
              <a:spcBef>
                <a:spcPts val="0"/>
              </a:spcBef>
              <a:spcAft>
                <a:spcPts val="0"/>
              </a:spcAft>
              <a:buClr>
                <a:schemeClr val="dk1"/>
              </a:buClr>
              <a:buSzPts val="2649"/>
              <a:buFont typeface="Arial"/>
              <a:buChar char="•"/>
            </a:pPr>
            <a:r>
              <a:rPr b="0" i="0" lang="en-US" sz="2649" u="none" cap="none" strike="noStrike">
                <a:solidFill>
                  <a:schemeClr val="dk1"/>
                </a:solidFill>
                <a:latin typeface="Times New Roman"/>
                <a:ea typeface="Times New Roman"/>
                <a:cs typeface="Times New Roman"/>
                <a:sym typeface="Times New Roman"/>
              </a:rPr>
              <a:t> The discriminator takes an image and outputs both the probability that the image is real and the probability distribution over the class labels.</a:t>
            </a:r>
            <a:endParaRPr>
              <a:solidFill>
                <a:schemeClr val="dk1"/>
              </a:solidFill>
            </a:endParaRPr>
          </a:p>
          <a:p>
            <a:pPr indent="-286067" lvl="1" marL="572134" marR="0" rtl="0" algn="l">
              <a:lnSpc>
                <a:spcPct val="140015"/>
              </a:lnSpc>
              <a:spcBef>
                <a:spcPts val="0"/>
              </a:spcBef>
              <a:spcAft>
                <a:spcPts val="0"/>
              </a:spcAft>
              <a:buClr>
                <a:schemeClr val="dk1"/>
              </a:buClr>
              <a:buSzPts val="2649"/>
              <a:buFont typeface="Arial"/>
              <a:buChar char="•"/>
            </a:pPr>
            <a:r>
              <a:rPr b="0" i="0" lang="en-US" sz="2649" u="none" cap="none" strike="noStrike">
                <a:solidFill>
                  <a:schemeClr val="dk1"/>
                </a:solidFill>
                <a:latin typeface="Times New Roman"/>
                <a:ea typeface="Times New Roman"/>
                <a:cs typeface="Times New Roman"/>
                <a:sym typeface="Times New Roman"/>
              </a:rPr>
              <a:t> The discriminator uses several </a:t>
            </a:r>
            <a:r>
              <a:rPr b="0" i="0" lang="en-US" sz="2649" u="none" cap="none" strike="noStrike">
                <a:solidFill>
                  <a:srgbClr val="980000"/>
                </a:solidFill>
                <a:latin typeface="Times New Roman"/>
                <a:ea typeface="Times New Roman"/>
                <a:cs typeface="Times New Roman"/>
                <a:sym typeface="Times New Roman"/>
              </a:rPr>
              <a:t>convolutional</a:t>
            </a:r>
            <a:r>
              <a:rPr b="0" i="0" lang="en-US" sz="2649" u="none" cap="none" strike="noStrike">
                <a:solidFill>
                  <a:schemeClr val="dk1"/>
                </a:solidFill>
                <a:latin typeface="Times New Roman"/>
                <a:ea typeface="Times New Roman"/>
                <a:cs typeface="Times New Roman"/>
                <a:sym typeface="Times New Roman"/>
              </a:rPr>
              <a:t> layers.</a:t>
            </a:r>
            <a:endParaRPr>
              <a:solidFill>
                <a:schemeClr val="dk1"/>
              </a:solidFill>
            </a:endParaRPr>
          </a:p>
          <a:p>
            <a:pPr indent="-286067" lvl="1" marL="572134" marR="0" rtl="0" algn="l">
              <a:lnSpc>
                <a:spcPct val="140015"/>
              </a:lnSpc>
              <a:spcBef>
                <a:spcPts val="0"/>
              </a:spcBef>
              <a:spcAft>
                <a:spcPts val="0"/>
              </a:spcAft>
              <a:buClr>
                <a:schemeClr val="dk1"/>
              </a:buClr>
              <a:buSzPts val="2649"/>
              <a:buFont typeface="Arial"/>
              <a:buChar char="•"/>
            </a:pPr>
            <a:r>
              <a:rPr b="0" i="0" lang="en-US" sz="2649" u="none" cap="none" strike="noStrike">
                <a:solidFill>
                  <a:schemeClr val="dk1"/>
                </a:solidFill>
                <a:latin typeface="Times New Roman"/>
                <a:ea typeface="Times New Roman"/>
                <a:cs typeface="Times New Roman"/>
                <a:sym typeface="Times New Roman"/>
              </a:rPr>
              <a:t> Each convolutional layer is followed by batch normalization and LeakyReLU activation.</a:t>
            </a:r>
            <a:endParaRPr>
              <a:solidFill>
                <a:schemeClr val="dk1"/>
              </a:solidFill>
            </a:endParaRPr>
          </a:p>
          <a:p>
            <a:pPr indent="-286067" lvl="1" marL="572134" marR="0" rtl="0" algn="l">
              <a:lnSpc>
                <a:spcPct val="140015"/>
              </a:lnSpc>
              <a:spcBef>
                <a:spcPts val="0"/>
              </a:spcBef>
              <a:spcAft>
                <a:spcPts val="0"/>
              </a:spcAft>
              <a:buClr>
                <a:schemeClr val="dk1"/>
              </a:buClr>
              <a:buSzPts val="2649"/>
              <a:buFont typeface="Arial"/>
              <a:buChar char="•"/>
            </a:pPr>
            <a:r>
              <a:rPr b="0" i="0" lang="en-US" sz="2649" u="none" cap="none" strike="noStrike">
                <a:solidFill>
                  <a:schemeClr val="dk1"/>
                </a:solidFill>
                <a:latin typeface="Times New Roman"/>
                <a:ea typeface="Times New Roman"/>
                <a:cs typeface="Times New Roman"/>
                <a:sym typeface="Times New Roman"/>
              </a:rPr>
              <a:t> The discriminator’s final layer uses a </a:t>
            </a:r>
            <a:r>
              <a:rPr b="0" i="0" lang="en-US" sz="2649" u="none" cap="none" strike="noStrike">
                <a:solidFill>
                  <a:srgbClr val="980000"/>
                </a:solidFill>
                <a:latin typeface="Times New Roman"/>
                <a:ea typeface="Times New Roman"/>
                <a:cs typeface="Times New Roman"/>
                <a:sym typeface="Times New Roman"/>
              </a:rPr>
              <a:t>sigmoid activation</a:t>
            </a:r>
            <a:r>
              <a:rPr b="0" i="0" lang="en-US" sz="2649" u="none" cap="none" strike="noStrike">
                <a:solidFill>
                  <a:schemeClr val="dk1"/>
                </a:solidFill>
                <a:latin typeface="Times New Roman"/>
                <a:ea typeface="Times New Roman"/>
                <a:cs typeface="Times New Roman"/>
                <a:sym typeface="Times New Roman"/>
              </a:rPr>
              <a:t> for real/fake classification and a </a:t>
            </a:r>
            <a:r>
              <a:rPr b="0" i="0" lang="en-US" sz="2649" u="none" cap="none" strike="noStrike">
                <a:solidFill>
                  <a:srgbClr val="980000"/>
                </a:solidFill>
                <a:latin typeface="Times New Roman"/>
                <a:ea typeface="Times New Roman"/>
                <a:cs typeface="Times New Roman"/>
                <a:sym typeface="Times New Roman"/>
              </a:rPr>
              <a:t>softmax activation</a:t>
            </a:r>
            <a:r>
              <a:rPr b="0" i="0" lang="en-US" sz="2649" u="none" cap="none" strike="noStrike">
                <a:solidFill>
                  <a:schemeClr val="dk1"/>
                </a:solidFill>
                <a:latin typeface="Times New Roman"/>
                <a:ea typeface="Times New Roman"/>
                <a:cs typeface="Times New Roman"/>
                <a:sym typeface="Times New Roman"/>
              </a:rPr>
              <a:t> for class label prediction.</a:t>
            </a:r>
            <a:endParaRPr>
              <a:solidFill>
                <a:schemeClr val="dk1"/>
              </a:solidFill>
            </a:endParaRPr>
          </a:p>
          <a:p>
            <a:pPr indent="-286067" lvl="1" marL="572134" marR="0" rtl="0" algn="l">
              <a:lnSpc>
                <a:spcPct val="140015"/>
              </a:lnSpc>
              <a:spcBef>
                <a:spcPts val="0"/>
              </a:spcBef>
              <a:spcAft>
                <a:spcPts val="0"/>
              </a:spcAft>
              <a:buClr>
                <a:schemeClr val="dk1"/>
              </a:buClr>
              <a:buSzPts val="2649"/>
              <a:buFont typeface="Arial"/>
              <a:buChar char="•"/>
            </a:pPr>
            <a:r>
              <a:rPr b="0" i="0" lang="en-US" sz="2649" u="none" cap="none" strike="noStrike">
                <a:solidFill>
                  <a:schemeClr val="dk1"/>
                </a:solidFill>
                <a:latin typeface="Times New Roman"/>
                <a:ea typeface="Times New Roman"/>
                <a:cs typeface="Times New Roman"/>
                <a:sym typeface="Times New Roman"/>
              </a:rPr>
              <a:t> The </a:t>
            </a:r>
            <a:r>
              <a:rPr b="0" i="0" lang="en-US" sz="2649" u="none" cap="none" strike="noStrike">
                <a:solidFill>
                  <a:srgbClr val="980000"/>
                </a:solidFill>
                <a:latin typeface="Times New Roman"/>
                <a:ea typeface="Times New Roman"/>
                <a:cs typeface="Times New Roman"/>
                <a:sym typeface="Times New Roman"/>
              </a:rPr>
              <a:t>Adam optimizer</a:t>
            </a:r>
            <a:r>
              <a:rPr b="0" i="0" lang="en-US" sz="2649" u="none" cap="none" strike="noStrike">
                <a:solidFill>
                  <a:schemeClr val="dk1"/>
                </a:solidFill>
                <a:latin typeface="Times New Roman"/>
                <a:ea typeface="Times New Roman"/>
                <a:cs typeface="Times New Roman"/>
                <a:sym typeface="Times New Roman"/>
              </a:rPr>
              <a:t> is used for both the generator and the discriminator.</a:t>
            </a:r>
            <a:endParaRPr>
              <a:solidFill>
                <a:schemeClr val="dk1"/>
              </a:solidFill>
            </a:endParaRPr>
          </a:p>
          <a:p>
            <a:pPr indent="0" lvl="0" marL="0" marR="0" rtl="0" algn="l">
              <a:lnSpc>
                <a:spcPct val="140015"/>
              </a:lnSpc>
              <a:spcBef>
                <a:spcPts val="0"/>
              </a:spcBef>
              <a:spcAft>
                <a:spcPts val="0"/>
              </a:spcAft>
              <a:buNone/>
            </a:pPr>
            <a:r>
              <a:t/>
            </a:r>
            <a:endParaRPr b="0" i="0" sz="2649" u="none" cap="none" strike="noStrike">
              <a:solidFill>
                <a:schemeClr val="dk1"/>
              </a:solidFill>
              <a:latin typeface="Times New Roman"/>
              <a:ea typeface="Times New Roman"/>
              <a:cs typeface="Times New Roman"/>
              <a:sym typeface="Times New Roman"/>
            </a:endParaRPr>
          </a:p>
        </p:txBody>
      </p:sp>
      <p:sp>
        <p:nvSpPr>
          <p:cNvPr id="337" name="Google Shape;337;p2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6"/>
          <p:cNvSpPr txBox="1"/>
          <p:nvPr/>
        </p:nvSpPr>
        <p:spPr>
          <a:xfrm>
            <a:off x="380208" y="187273"/>
            <a:ext cx="16442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200" u="none" cap="none" strike="noStrike">
                <a:solidFill>
                  <a:srgbClr val="1255CC"/>
                </a:solidFill>
                <a:highlight>
                  <a:schemeClr val="lt1"/>
                </a:highlight>
                <a:latin typeface="Hanuman"/>
                <a:ea typeface="Hanuman"/>
                <a:cs typeface="Hanuman"/>
                <a:sym typeface="Hanuman"/>
              </a:rPr>
              <a:t>Diffusion based</a:t>
            </a:r>
            <a:r>
              <a:rPr lang="en-US" sz="7200">
                <a:solidFill>
                  <a:srgbClr val="1255CC"/>
                </a:solidFill>
                <a:highlight>
                  <a:schemeClr val="lt1"/>
                </a:highlight>
                <a:latin typeface="Hanuman"/>
                <a:ea typeface="Hanuman"/>
                <a:cs typeface="Hanuman"/>
                <a:sym typeface="Hanuman"/>
              </a:rPr>
              <a:t> Augmentation</a:t>
            </a:r>
            <a:endParaRPr>
              <a:solidFill>
                <a:srgbClr val="1255CC"/>
              </a:solidFill>
              <a:highlight>
                <a:schemeClr val="lt1"/>
              </a:highlight>
            </a:endParaRPr>
          </a:p>
        </p:txBody>
      </p:sp>
      <p:cxnSp>
        <p:nvCxnSpPr>
          <p:cNvPr id="343" name="Google Shape;343;p26"/>
          <p:cNvCxnSpPr/>
          <p:nvPr/>
        </p:nvCxnSpPr>
        <p:spPr>
          <a:xfrm rot="10800000">
            <a:off x="380208" y="1346603"/>
            <a:ext cx="8221054" cy="0"/>
          </a:xfrm>
          <a:prstGeom prst="straightConnector1">
            <a:avLst/>
          </a:prstGeom>
          <a:noFill/>
          <a:ln cap="flat" cmpd="sng" w="19050">
            <a:solidFill>
              <a:schemeClr val="dk1"/>
            </a:solidFill>
            <a:prstDash val="solid"/>
            <a:round/>
            <a:headEnd len="sm" w="sm" type="none"/>
            <a:tailEnd len="sm" w="sm" type="none"/>
          </a:ln>
        </p:spPr>
      </p:cxnSp>
      <p:sp>
        <p:nvSpPr>
          <p:cNvPr id="344" name="Google Shape;344;p26"/>
          <p:cNvSpPr txBox="1"/>
          <p:nvPr/>
        </p:nvSpPr>
        <p:spPr>
          <a:xfrm>
            <a:off x="380208" y="1498274"/>
            <a:ext cx="15131700" cy="16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0" lang="en-US" sz="2649" u="none" cap="none" strike="noStrike">
                <a:solidFill>
                  <a:schemeClr val="dk1"/>
                </a:solidFill>
                <a:latin typeface="Times New Roman"/>
                <a:ea typeface="Times New Roman"/>
                <a:cs typeface="Times New Roman"/>
                <a:sym typeface="Times New Roman"/>
              </a:rPr>
              <a:t>Diffusion-based generative AI is the latest addition to the field and the trendiest one so far.</a:t>
            </a:r>
            <a:endParaRPr>
              <a:solidFill>
                <a:schemeClr val="dk1"/>
              </a:solidFill>
              <a:latin typeface="Times New Roman"/>
              <a:ea typeface="Times New Roman"/>
              <a:cs typeface="Times New Roman"/>
              <a:sym typeface="Times New Roman"/>
            </a:endParaRPr>
          </a:p>
          <a:p>
            <a:pPr indent="-286067" lvl="1" marL="572134" marR="0" rtl="0" algn="l">
              <a:lnSpc>
                <a:spcPct val="100000"/>
              </a:lnSpc>
              <a:spcBef>
                <a:spcPts val="0"/>
              </a:spcBef>
              <a:spcAft>
                <a:spcPts val="0"/>
              </a:spcAft>
              <a:buClr>
                <a:schemeClr val="dk1"/>
              </a:buClr>
              <a:buSzPts val="2649"/>
              <a:buFont typeface="Times New Roman"/>
              <a:buChar char="•"/>
            </a:pPr>
            <a:r>
              <a:rPr i="0" lang="en-US" sz="2649" u="none" cap="none" strike="noStrike">
                <a:solidFill>
                  <a:schemeClr val="dk1"/>
                </a:solidFill>
                <a:latin typeface="Times New Roman"/>
                <a:ea typeface="Times New Roman"/>
                <a:cs typeface="Times New Roman"/>
                <a:sym typeface="Times New Roman"/>
              </a:rPr>
              <a:t>They are most commonly used in prompt-to-image or text-to-image generation scenarios </a:t>
            </a:r>
            <a:endParaRPr>
              <a:solidFill>
                <a:schemeClr val="dk1"/>
              </a:solidFill>
              <a:latin typeface="Times New Roman"/>
              <a:ea typeface="Times New Roman"/>
              <a:cs typeface="Times New Roman"/>
              <a:sym typeface="Times New Roman"/>
            </a:endParaRPr>
          </a:p>
          <a:p>
            <a:pPr indent="-286067" lvl="1" marL="572134" marR="0" rtl="0" algn="l">
              <a:lnSpc>
                <a:spcPct val="100000"/>
              </a:lnSpc>
              <a:spcBef>
                <a:spcPts val="0"/>
              </a:spcBef>
              <a:spcAft>
                <a:spcPts val="0"/>
              </a:spcAft>
              <a:buClr>
                <a:schemeClr val="dk1"/>
              </a:buClr>
              <a:buSzPts val="2649"/>
              <a:buFont typeface="Times New Roman"/>
              <a:buChar char="•"/>
            </a:pPr>
            <a:r>
              <a:rPr i="0" lang="en-US" sz="2649" u="none" cap="none" strike="noStrike">
                <a:solidFill>
                  <a:schemeClr val="dk1"/>
                </a:solidFill>
                <a:latin typeface="Times New Roman"/>
                <a:ea typeface="Times New Roman"/>
                <a:cs typeface="Times New Roman"/>
                <a:sym typeface="Times New Roman"/>
              </a:rPr>
              <a:t>They work on the principle of physical diffusion </a:t>
            </a:r>
            <a:endParaRPr>
              <a:solidFill>
                <a:schemeClr val="dk1"/>
              </a:solidFill>
              <a:latin typeface="Times New Roman"/>
              <a:ea typeface="Times New Roman"/>
              <a:cs typeface="Times New Roman"/>
              <a:sym typeface="Times New Roman"/>
            </a:endParaRPr>
          </a:p>
          <a:p>
            <a:pPr indent="-286066" lvl="1" marL="572133" marR="0" rtl="0" algn="l">
              <a:lnSpc>
                <a:spcPct val="100000"/>
              </a:lnSpc>
              <a:spcBef>
                <a:spcPts val="0"/>
              </a:spcBef>
              <a:spcAft>
                <a:spcPts val="0"/>
              </a:spcAft>
              <a:buClr>
                <a:schemeClr val="dk1"/>
              </a:buClr>
              <a:buSzPts val="2649"/>
              <a:buFont typeface="Times New Roman"/>
              <a:buChar char="•"/>
            </a:pPr>
            <a:r>
              <a:rPr i="0" lang="en-US" sz="2649" u="none" cap="none" strike="noStrike">
                <a:solidFill>
                  <a:schemeClr val="dk1"/>
                </a:solidFill>
                <a:latin typeface="Times New Roman"/>
                <a:ea typeface="Times New Roman"/>
                <a:cs typeface="Times New Roman"/>
                <a:sym typeface="Times New Roman"/>
              </a:rPr>
              <a:t>Some well-known diffusion-based models are DALLE by OpenAi, StableDiffusion, and Midjourney</a:t>
            </a:r>
            <a:endParaRPr i="0" sz="2649" u="none" cap="none" strike="noStrike">
              <a:solidFill>
                <a:schemeClr val="dk1"/>
              </a:solidFill>
              <a:latin typeface="Times New Roman"/>
              <a:ea typeface="Times New Roman"/>
              <a:cs typeface="Times New Roman"/>
              <a:sym typeface="Times New Roman"/>
            </a:endParaRPr>
          </a:p>
        </p:txBody>
      </p:sp>
      <p:sp>
        <p:nvSpPr>
          <p:cNvPr id="345" name="Google Shape;345;p26"/>
          <p:cNvSpPr/>
          <p:nvPr/>
        </p:nvSpPr>
        <p:spPr>
          <a:xfrm>
            <a:off x="9935509" y="3871134"/>
            <a:ext cx="7189534" cy="4406699"/>
          </a:xfrm>
          <a:custGeom>
            <a:rect b="b" l="l" r="r" t="t"/>
            <a:pathLst>
              <a:path extrusionOk="0" h="4406699" w="7189534">
                <a:moveTo>
                  <a:pt x="0" y="0"/>
                </a:moveTo>
                <a:lnTo>
                  <a:pt x="7189534" y="0"/>
                </a:lnTo>
                <a:lnTo>
                  <a:pt x="7189534" y="4406700"/>
                </a:lnTo>
                <a:lnTo>
                  <a:pt x="0" y="4406700"/>
                </a:lnTo>
                <a:lnTo>
                  <a:pt x="0" y="0"/>
                </a:lnTo>
                <a:close/>
              </a:path>
            </a:pathLst>
          </a:custGeom>
          <a:blipFill rotWithShape="1">
            <a:blip r:embed="rId3">
              <a:alphaModFix/>
            </a:blip>
            <a:stretch>
              <a:fillRect b="0" l="-4481" r="-4481" t="0"/>
            </a:stretch>
          </a:blipFill>
          <a:ln>
            <a:noFill/>
          </a:ln>
        </p:spPr>
      </p:sp>
      <p:sp>
        <p:nvSpPr>
          <p:cNvPr id="346" name="Google Shape;346;p26"/>
          <p:cNvSpPr txBox="1"/>
          <p:nvPr/>
        </p:nvSpPr>
        <p:spPr>
          <a:xfrm>
            <a:off x="380208" y="3537070"/>
            <a:ext cx="9555300" cy="6116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0" lang="en-US" sz="2649" u="none" cap="none" strike="noStrike">
                <a:solidFill>
                  <a:schemeClr val="dk1"/>
                </a:solidFill>
                <a:latin typeface="Times New Roman"/>
                <a:ea typeface="Times New Roman"/>
                <a:cs typeface="Times New Roman"/>
                <a:sym typeface="Times New Roman"/>
              </a:rPr>
              <a:t>Functioning: </a:t>
            </a:r>
            <a:endParaRPr>
              <a:solidFill>
                <a:schemeClr val="dk1"/>
              </a:solidFill>
              <a:latin typeface="Times New Roman"/>
              <a:ea typeface="Times New Roman"/>
              <a:cs typeface="Times New Roman"/>
              <a:sym typeface="Times New Roman"/>
            </a:endParaRPr>
          </a:p>
          <a:p>
            <a:pPr indent="-286067" lvl="1" marL="572134" marR="0" rtl="0" algn="l">
              <a:lnSpc>
                <a:spcPct val="100000"/>
              </a:lnSpc>
              <a:spcBef>
                <a:spcPts val="0"/>
              </a:spcBef>
              <a:spcAft>
                <a:spcPts val="0"/>
              </a:spcAft>
              <a:buClr>
                <a:schemeClr val="dk1"/>
              </a:buClr>
              <a:buSzPts val="2649"/>
              <a:buFont typeface="Times New Roman"/>
              <a:buChar char="•"/>
            </a:pPr>
            <a:r>
              <a:rPr i="0" lang="en-US" sz="2649" u="none" cap="none" strike="noStrike">
                <a:solidFill>
                  <a:schemeClr val="dk1"/>
                </a:solidFill>
                <a:latin typeface="Times New Roman"/>
                <a:ea typeface="Times New Roman"/>
                <a:cs typeface="Times New Roman"/>
                <a:sym typeface="Times New Roman"/>
              </a:rPr>
              <a:t>During training, the model randomly adds noise to the image iteratively ( forward diffusion)</a:t>
            </a:r>
            <a:endParaRPr>
              <a:solidFill>
                <a:schemeClr val="dk1"/>
              </a:solidFill>
              <a:latin typeface="Times New Roman"/>
              <a:ea typeface="Times New Roman"/>
              <a:cs typeface="Times New Roman"/>
              <a:sym typeface="Times New Roman"/>
            </a:endParaRPr>
          </a:p>
          <a:p>
            <a:pPr indent="-286067" lvl="1" marL="572134" marR="0" rtl="0" algn="l">
              <a:lnSpc>
                <a:spcPct val="100000"/>
              </a:lnSpc>
              <a:spcBef>
                <a:spcPts val="0"/>
              </a:spcBef>
              <a:spcAft>
                <a:spcPts val="0"/>
              </a:spcAft>
              <a:buClr>
                <a:schemeClr val="dk1"/>
              </a:buClr>
              <a:buSzPts val="2649"/>
              <a:buFont typeface="Times New Roman"/>
              <a:buChar char="•"/>
            </a:pPr>
            <a:r>
              <a:rPr i="0" lang="en-US" sz="2649" u="none" cap="none" strike="noStrike">
                <a:solidFill>
                  <a:schemeClr val="dk1"/>
                </a:solidFill>
                <a:latin typeface="Times New Roman"/>
                <a:ea typeface="Times New Roman"/>
                <a:cs typeface="Times New Roman"/>
                <a:sym typeface="Times New Roman"/>
              </a:rPr>
              <a:t>This noise is added until the image becomes unrecognizable </a:t>
            </a:r>
            <a:endParaRPr>
              <a:solidFill>
                <a:schemeClr val="dk1"/>
              </a:solidFill>
              <a:latin typeface="Times New Roman"/>
              <a:ea typeface="Times New Roman"/>
              <a:cs typeface="Times New Roman"/>
              <a:sym typeface="Times New Roman"/>
            </a:endParaRPr>
          </a:p>
          <a:p>
            <a:pPr indent="-286067" lvl="1" marL="572134" marR="0" rtl="0" algn="l">
              <a:lnSpc>
                <a:spcPct val="100000"/>
              </a:lnSpc>
              <a:spcBef>
                <a:spcPts val="0"/>
              </a:spcBef>
              <a:spcAft>
                <a:spcPts val="0"/>
              </a:spcAft>
              <a:buClr>
                <a:schemeClr val="dk1"/>
              </a:buClr>
              <a:buSzPts val="2649"/>
              <a:buFont typeface="Times New Roman"/>
              <a:buChar char="•"/>
            </a:pPr>
            <a:r>
              <a:rPr i="0" lang="en-US" sz="2649" u="none" cap="none" strike="noStrike">
                <a:solidFill>
                  <a:schemeClr val="dk1"/>
                </a:solidFill>
                <a:latin typeface="Times New Roman"/>
                <a:ea typeface="Times New Roman"/>
                <a:cs typeface="Times New Roman"/>
                <a:sym typeface="Times New Roman"/>
              </a:rPr>
              <a:t>Follows a Markov chain in iterations </a:t>
            </a:r>
            <a:endParaRPr>
              <a:solidFill>
                <a:schemeClr val="dk1"/>
              </a:solidFill>
              <a:latin typeface="Times New Roman"/>
              <a:ea typeface="Times New Roman"/>
              <a:cs typeface="Times New Roman"/>
              <a:sym typeface="Times New Roman"/>
            </a:endParaRPr>
          </a:p>
          <a:p>
            <a:pPr indent="-381423" lvl="2" marL="1144269" marR="0" rtl="0" algn="l">
              <a:lnSpc>
                <a:spcPct val="100000"/>
              </a:lnSpc>
              <a:spcBef>
                <a:spcPts val="0"/>
              </a:spcBef>
              <a:spcAft>
                <a:spcPts val="0"/>
              </a:spcAft>
              <a:buClr>
                <a:schemeClr val="dk1"/>
              </a:buClr>
              <a:buSzPts val="2649"/>
              <a:buFont typeface="Times New Roman"/>
              <a:buChar char="⚬"/>
            </a:pPr>
            <a:r>
              <a:rPr i="0" lang="en-US" sz="2649" u="none" cap="none" strike="noStrike">
                <a:solidFill>
                  <a:schemeClr val="dk1"/>
                </a:solidFill>
                <a:latin typeface="Times New Roman"/>
                <a:ea typeface="Times New Roman"/>
                <a:cs typeface="Times New Roman"/>
                <a:sym typeface="Times New Roman"/>
              </a:rPr>
              <a:t>Each state is only dependent on the previous state </a:t>
            </a:r>
            <a:endParaRPr>
              <a:solidFill>
                <a:schemeClr val="dk1"/>
              </a:solidFill>
              <a:latin typeface="Times New Roman"/>
              <a:ea typeface="Times New Roman"/>
              <a:cs typeface="Times New Roman"/>
              <a:sym typeface="Times New Roman"/>
            </a:endParaRPr>
          </a:p>
          <a:p>
            <a:pPr indent="-286067" lvl="1" marL="572134" marR="0" rtl="0" algn="l">
              <a:lnSpc>
                <a:spcPct val="100000"/>
              </a:lnSpc>
              <a:spcBef>
                <a:spcPts val="0"/>
              </a:spcBef>
              <a:spcAft>
                <a:spcPts val="0"/>
              </a:spcAft>
              <a:buClr>
                <a:schemeClr val="dk1"/>
              </a:buClr>
              <a:buSzPts val="2649"/>
              <a:buFont typeface="Times New Roman"/>
              <a:buChar char="•"/>
            </a:pPr>
            <a:r>
              <a:rPr i="0" lang="en-US" sz="2649" u="none" cap="none" strike="noStrike">
                <a:solidFill>
                  <a:schemeClr val="dk1"/>
                </a:solidFill>
                <a:latin typeface="Times New Roman"/>
                <a:ea typeface="Times New Roman"/>
                <a:cs typeface="Times New Roman"/>
                <a:sym typeface="Times New Roman"/>
              </a:rPr>
              <a:t>Learns this Markov chain </a:t>
            </a:r>
            <a:endParaRPr>
              <a:solidFill>
                <a:schemeClr val="dk1"/>
              </a:solidFill>
              <a:latin typeface="Times New Roman"/>
              <a:ea typeface="Times New Roman"/>
              <a:cs typeface="Times New Roman"/>
              <a:sym typeface="Times New Roman"/>
            </a:endParaRPr>
          </a:p>
          <a:p>
            <a:pPr indent="-286067" lvl="1" marL="572134" marR="0" rtl="0" algn="l">
              <a:lnSpc>
                <a:spcPct val="100000"/>
              </a:lnSpc>
              <a:spcBef>
                <a:spcPts val="0"/>
              </a:spcBef>
              <a:spcAft>
                <a:spcPts val="0"/>
              </a:spcAft>
              <a:buClr>
                <a:schemeClr val="dk1"/>
              </a:buClr>
              <a:buSzPts val="2649"/>
              <a:buFont typeface="Times New Roman"/>
              <a:buChar char="•"/>
            </a:pPr>
            <a:r>
              <a:rPr i="0" lang="en-US" sz="2649" u="none" cap="none" strike="noStrike">
                <a:solidFill>
                  <a:schemeClr val="dk1"/>
                </a:solidFill>
                <a:latin typeface="Times New Roman"/>
                <a:ea typeface="Times New Roman"/>
                <a:cs typeface="Times New Roman"/>
                <a:sym typeface="Times New Roman"/>
              </a:rPr>
              <a:t>Creates a Latent space full of the relations between prompts and Markov chains for each training record </a:t>
            </a:r>
            <a:endParaRPr>
              <a:solidFill>
                <a:schemeClr val="dk1"/>
              </a:solidFill>
              <a:latin typeface="Times New Roman"/>
              <a:ea typeface="Times New Roman"/>
              <a:cs typeface="Times New Roman"/>
              <a:sym typeface="Times New Roman"/>
            </a:endParaRPr>
          </a:p>
          <a:p>
            <a:pPr indent="-286067" lvl="1" marL="572134" marR="0" rtl="0" algn="l">
              <a:lnSpc>
                <a:spcPct val="100000"/>
              </a:lnSpc>
              <a:spcBef>
                <a:spcPts val="0"/>
              </a:spcBef>
              <a:spcAft>
                <a:spcPts val="0"/>
              </a:spcAft>
              <a:buClr>
                <a:schemeClr val="dk1"/>
              </a:buClr>
              <a:buSzPts val="2649"/>
              <a:buFont typeface="Times New Roman"/>
              <a:buChar char="•"/>
            </a:pPr>
            <a:r>
              <a:rPr i="0" lang="en-US" sz="2649" u="none" cap="none" strike="noStrike">
                <a:solidFill>
                  <a:schemeClr val="dk1"/>
                </a:solidFill>
                <a:latin typeface="Times New Roman"/>
                <a:ea typeface="Times New Roman"/>
                <a:cs typeface="Times New Roman"/>
                <a:sym typeface="Times New Roman"/>
              </a:rPr>
              <a:t>Uses this latent space and learned patterns to produce a new image</a:t>
            </a:r>
            <a:endParaRPr>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i="0" sz="2649"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i="0" lang="en-US" sz="2649" u="none" cap="none" strike="noStrike">
                <a:solidFill>
                  <a:schemeClr val="dk1"/>
                </a:solidFill>
                <a:latin typeface="Times New Roman"/>
                <a:ea typeface="Times New Roman"/>
                <a:cs typeface="Times New Roman"/>
                <a:sym typeface="Times New Roman"/>
              </a:rPr>
              <a:t>Problems: </a:t>
            </a:r>
            <a:endParaRPr>
              <a:solidFill>
                <a:schemeClr val="dk1"/>
              </a:solidFill>
              <a:latin typeface="Times New Roman"/>
              <a:ea typeface="Times New Roman"/>
              <a:cs typeface="Times New Roman"/>
              <a:sym typeface="Times New Roman"/>
            </a:endParaRPr>
          </a:p>
          <a:p>
            <a:pPr indent="-286067" lvl="1" marL="572134" marR="0" rtl="0" algn="l">
              <a:lnSpc>
                <a:spcPct val="100000"/>
              </a:lnSpc>
              <a:spcBef>
                <a:spcPts val="0"/>
              </a:spcBef>
              <a:spcAft>
                <a:spcPts val="0"/>
              </a:spcAft>
              <a:buClr>
                <a:schemeClr val="dk1"/>
              </a:buClr>
              <a:buSzPts val="2649"/>
              <a:buFont typeface="Times New Roman"/>
              <a:buChar char="•"/>
            </a:pPr>
            <a:r>
              <a:rPr i="0" lang="en-US" sz="2649" u="none" cap="none" strike="noStrike">
                <a:solidFill>
                  <a:schemeClr val="dk1"/>
                </a:solidFill>
                <a:latin typeface="Times New Roman"/>
                <a:ea typeface="Times New Roman"/>
                <a:cs typeface="Times New Roman"/>
                <a:sym typeface="Times New Roman"/>
              </a:rPr>
              <a:t>Computationally expensive </a:t>
            </a:r>
            <a:endParaRPr>
              <a:solidFill>
                <a:schemeClr val="dk1"/>
              </a:solidFill>
              <a:latin typeface="Times New Roman"/>
              <a:ea typeface="Times New Roman"/>
              <a:cs typeface="Times New Roman"/>
              <a:sym typeface="Times New Roman"/>
            </a:endParaRPr>
          </a:p>
          <a:p>
            <a:pPr indent="-286067" lvl="1" marL="572134" marR="0" rtl="0" algn="l">
              <a:lnSpc>
                <a:spcPct val="100000"/>
              </a:lnSpc>
              <a:spcBef>
                <a:spcPts val="0"/>
              </a:spcBef>
              <a:spcAft>
                <a:spcPts val="0"/>
              </a:spcAft>
              <a:buClr>
                <a:schemeClr val="dk1"/>
              </a:buClr>
              <a:buSzPts val="2649"/>
              <a:buFont typeface="Times New Roman"/>
              <a:buChar char="•"/>
            </a:pPr>
            <a:r>
              <a:rPr i="0" lang="en-US" sz="2649" u="none" cap="none" strike="noStrike">
                <a:solidFill>
                  <a:schemeClr val="dk1"/>
                </a:solidFill>
                <a:latin typeface="Times New Roman"/>
                <a:ea typeface="Times New Roman"/>
                <a:cs typeface="Times New Roman"/>
                <a:sym typeface="Times New Roman"/>
              </a:rPr>
              <a:t>Hallucinations</a:t>
            </a:r>
            <a:endParaRPr>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i="0" sz="2649" u="none" cap="none" strike="noStrike">
              <a:solidFill>
                <a:schemeClr val="dk1"/>
              </a:solidFill>
              <a:latin typeface="Times New Roman"/>
              <a:ea typeface="Times New Roman"/>
              <a:cs typeface="Times New Roman"/>
              <a:sym typeface="Times New Roman"/>
            </a:endParaRPr>
          </a:p>
        </p:txBody>
      </p:sp>
      <p:sp>
        <p:nvSpPr>
          <p:cNvPr id="347" name="Google Shape;347;p2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48" name="Google Shape;348;p26"/>
          <p:cNvSpPr txBox="1"/>
          <p:nvPr/>
        </p:nvSpPr>
        <p:spPr>
          <a:xfrm>
            <a:off x="14420350" y="8359325"/>
            <a:ext cx="3669900" cy="492600"/>
          </a:xfrm>
          <a:prstGeom prst="rect">
            <a:avLst/>
          </a:prstGeom>
          <a:noFill/>
          <a:ln>
            <a:noFill/>
          </a:ln>
        </p:spPr>
        <p:txBody>
          <a:bodyPr anchorCtr="0" anchor="t" bIns="91425" lIns="91425" spcFirstLastPara="1" rIns="91425" wrap="square" tIns="91425">
            <a:spAutoFit/>
          </a:bodyPr>
          <a:lstStyle/>
          <a:p>
            <a:pPr indent="0" lvl="0" marL="0" rtl="0" algn="l">
              <a:lnSpc>
                <a:spcPct val="140007"/>
              </a:lnSpc>
              <a:spcBef>
                <a:spcPts val="0"/>
              </a:spcBef>
              <a:spcAft>
                <a:spcPts val="0"/>
              </a:spcAft>
              <a:buNone/>
            </a:pPr>
            <a:r>
              <a:rPr i="1" lang="en-US" sz="2000">
                <a:solidFill>
                  <a:schemeClr val="dk1"/>
                </a:solidFill>
                <a:latin typeface="Calibri"/>
                <a:ea typeface="Calibri"/>
                <a:cs typeface="Calibri"/>
                <a:sym typeface="Calibri"/>
              </a:rPr>
              <a:t>figure from:</a:t>
            </a:r>
            <a:r>
              <a:rPr i="1" lang="en-US" sz="2000" u="sng">
                <a:solidFill>
                  <a:schemeClr val="hlink"/>
                </a:solidFill>
                <a:latin typeface="Calibri"/>
                <a:ea typeface="Calibri"/>
                <a:cs typeface="Calibri"/>
                <a:sym typeface="Calibri"/>
                <a:hlinkClick r:id="rId4"/>
              </a:rPr>
              <a:t> Medium</a:t>
            </a:r>
            <a:endParaRPr i="1" sz="20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7"/>
          <p:cNvSpPr txBox="1"/>
          <p:nvPr/>
        </p:nvSpPr>
        <p:spPr>
          <a:xfrm>
            <a:off x="495933" y="-28299"/>
            <a:ext cx="16442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200" u="none" cap="none" strike="noStrike">
                <a:solidFill>
                  <a:srgbClr val="1255CC"/>
                </a:solidFill>
                <a:latin typeface="Hanuman"/>
                <a:ea typeface="Hanuman"/>
                <a:cs typeface="Hanuman"/>
                <a:sym typeface="Hanuman"/>
              </a:rPr>
              <a:t>Stable Diffusion </a:t>
            </a:r>
            <a:endParaRPr>
              <a:solidFill>
                <a:srgbClr val="1255CC"/>
              </a:solidFill>
            </a:endParaRPr>
          </a:p>
        </p:txBody>
      </p:sp>
      <p:cxnSp>
        <p:nvCxnSpPr>
          <p:cNvPr id="354" name="Google Shape;354;p27"/>
          <p:cNvCxnSpPr/>
          <p:nvPr/>
        </p:nvCxnSpPr>
        <p:spPr>
          <a:xfrm rot="10800000">
            <a:off x="461412" y="1079893"/>
            <a:ext cx="8221200" cy="0"/>
          </a:xfrm>
          <a:prstGeom prst="straightConnector1">
            <a:avLst/>
          </a:prstGeom>
          <a:noFill/>
          <a:ln cap="flat" cmpd="sng" w="19050">
            <a:solidFill>
              <a:schemeClr val="dk1"/>
            </a:solidFill>
            <a:prstDash val="solid"/>
            <a:round/>
            <a:headEnd len="sm" w="sm" type="none"/>
            <a:tailEnd len="sm" w="sm" type="none"/>
          </a:ln>
        </p:spPr>
      </p:cxnSp>
      <p:sp>
        <p:nvSpPr>
          <p:cNvPr id="355" name="Google Shape;355;p27"/>
          <p:cNvSpPr txBox="1"/>
          <p:nvPr/>
        </p:nvSpPr>
        <p:spPr>
          <a:xfrm>
            <a:off x="174633" y="1380593"/>
            <a:ext cx="16763400" cy="7266300"/>
          </a:xfrm>
          <a:prstGeom prst="rect">
            <a:avLst/>
          </a:prstGeom>
          <a:noFill/>
          <a:ln>
            <a:noFill/>
          </a:ln>
        </p:spPr>
        <p:txBody>
          <a:bodyPr anchorCtr="0" anchor="t" bIns="0" lIns="0" spcFirstLastPara="1" rIns="0" wrap="square" tIns="0">
            <a:spAutoFit/>
          </a:bodyPr>
          <a:lstStyle/>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For this study, we implemented Stable diffusion of </a:t>
            </a:r>
            <a:r>
              <a:rPr b="0" i="0" lang="en-US" sz="2652" u="none" cap="none" strike="noStrike">
                <a:solidFill>
                  <a:srgbClr val="980000"/>
                </a:solidFill>
                <a:latin typeface="Times New Roman"/>
                <a:ea typeface="Times New Roman"/>
                <a:cs typeface="Times New Roman"/>
                <a:sym typeface="Times New Roman"/>
              </a:rPr>
              <a:t>OpenAI</a:t>
            </a:r>
            <a:endParaRPr>
              <a:solidFill>
                <a:srgbClr val="980000"/>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It is a deep learning-based, latent diffusion model that is used for </a:t>
            </a:r>
            <a:endParaRPr>
              <a:solidFill>
                <a:schemeClr val="dk1"/>
              </a:solidFill>
            </a:endParaRPr>
          </a:p>
          <a:p>
            <a:pPr indent="-381761" lvl="2" marL="1145283"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Text-to-Image synthesis </a:t>
            </a:r>
            <a:endParaRPr>
              <a:solidFill>
                <a:schemeClr val="dk1"/>
              </a:solidFill>
            </a:endParaRPr>
          </a:p>
          <a:p>
            <a:pPr indent="-381761" lvl="2" marL="1145283"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Image-to-Image synthesis </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The diffusers library of the </a:t>
            </a:r>
            <a:r>
              <a:rPr b="0" i="0" lang="en-US" sz="2652" u="none" cap="none" strike="noStrike">
                <a:solidFill>
                  <a:srgbClr val="980000"/>
                </a:solidFill>
                <a:latin typeface="Times New Roman"/>
                <a:ea typeface="Times New Roman"/>
                <a:cs typeface="Times New Roman"/>
                <a:sym typeface="Times New Roman"/>
              </a:rPr>
              <a:t>Pytorch framework</a:t>
            </a:r>
            <a:r>
              <a:rPr b="0" i="0" lang="en-US" sz="2652" u="none" cap="none" strike="noStrike">
                <a:solidFill>
                  <a:schemeClr val="dk1"/>
                </a:solidFill>
                <a:latin typeface="Times New Roman"/>
                <a:ea typeface="Times New Roman"/>
                <a:cs typeface="Times New Roman"/>
                <a:sym typeface="Times New Roman"/>
              </a:rPr>
              <a:t> was utilized to build and train the model </a:t>
            </a:r>
            <a:endParaRPr>
              <a:solidFill>
                <a:schemeClr val="dk1"/>
              </a:solidFill>
            </a:endParaRPr>
          </a:p>
          <a:p>
            <a:pPr indent="-381761" lvl="2" marL="1145283" marR="0" rtl="0" algn="l">
              <a:lnSpc>
                <a:spcPct val="140007"/>
              </a:lnSpc>
              <a:spcBef>
                <a:spcPts val="0"/>
              </a:spcBef>
              <a:spcAft>
                <a:spcPts val="0"/>
              </a:spcAft>
              <a:buClr>
                <a:schemeClr val="dk1"/>
              </a:buClr>
              <a:buSzPts val="2652"/>
              <a:buFont typeface="Arial"/>
              <a:buChar char="⚬"/>
            </a:pPr>
            <a:r>
              <a:rPr b="0" i="0" lang="en-US" sz="2652" u="none" cap="none" strike="noStrike">
                <a:solidFill>
                  <a:srgbClr val="980000"/>
                </a:solidFill>
                <a:latin typeface="Times New Roman"/>
                <a:ea typeface="Times New Roman"/>
                <a:cs typeface="Times New Roman"/>
                <a:sym typeface="Times New Roman"/>
              </a:rPr>
              <a:t>DPMSolverMultistepScheduler</a:t>
            </a:r>
            <a:r>
              <a:rPr b="0" i="0" lang="en-US" sz="2652" u="none" cap="none" strike="noStrike">
                <a:solidFill>
                  <a:schemeClr val="dk1"/>
                </a:solidFill>
                <a:latin typeface="Times New Roman"/>
                <a:ea typeface="Times New Roman"/>
                <a:cs typeface="Times New Roman"/>
                <a:sym typeface="Times New Roman"/>
              </a:rPr>
              <a:t> was used for the diffusion process </a:t>
            </a:r>
            <a:endParaRPr>
              <a:solidFill>
                <a:schemeClr val="dk1"/>
              </a:solidFill>
            </a:endParaRPr>
          </a:p>
          <a:p>
            <a:pPr indent="-381761" lvl="2" marL="1145283"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A pre-trained version of stable diffusion </a:t>
            </a:r>
            <a:r>
              <a:rPr b="0" i="0" lang="en-US" sz="2652" u="none" cap="none" strike="noStrike">
                <a:solidFill>
                  <a:srgbClr val="980000"/>
                </a:solidFill>
                <a:latin typeface="Times New Roman"/>
                <a:ea typeface="Times New Roman"/>
                <a:cs typeface="Times New Roman"/>
                <a:sym typeface="Times New Roman"/>
              </a:rPr>
              <a:t>CompVis/stable-diffusion-v1-4</a:t>
            </a:r>
            <a:r>
              <a:rPr b="0" i="0" lang="en-US" sz="2652" u="none" cap="none" strike="noStrike">
                <a:solidFill>
                  <a:schemeClr val="dk1"/>
                </a:solidFill>
                <a:latin typeface="Times New Roman"/>
                <a:ea typeface="Times New Roman"/>
                <a:cs typeface="Times New Roman"/>
                <a:sym typeface="Times New Roman"/>
              </a:rPr>
              <a:t> from the library was used </a:t>
            </a:r>
            <a:endParaRPr>
              <a:solidFill>
                <a:schemeClr val="dk1"/>
              </a:solidFill>
            </a:endParaRPr>
          </a:p>
          <a:p>
            <a:pPr indent="0" lvl="0" marL="0" marR="0" rtl="0" algn="l">
              <a:lnSpc>
                <a:spcPct val="140007"/>
              </a:lnSpc>
              <a:spcBef>
                <a:spcPts val="0"/>
              </a:spcBef>
              <a:spcAft>
                <a:spcPts val="0"/>
              </a:spcAft>
              <a:buNone/>
            </a:pPr>
            <a:r>
              <a:rPr b="0" i="0" lang="en-US" sz="2652" u="none" cap="none" strike="noStrike">
                <a:solidFill>
                  <a:schemeClr val="dk1"/>
                </a:solidFill>
                <a:latin typeface="Times New Roman"/>
                <a:ea typeface="Times New Roman"/>
                <a:cs typeface="Times New Roman"/>
                <a:sym typeface="Times New Roman"/>
              </a:rPr>
              <a:t>Results </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We encountered severe </a:t>
            </a:r>
            <a:r>
              <a:rPr b="0" i="0" lang="en-US" sz="2652" u="none" cap="none" strike="noStrike">
                <a:solidFill>
                  <a:srgbClr val="980000"/>
                </a:solidFill>
                <a:latin typeface="Times New Roman"/>
                <a:ea typeface="Times New Roman"/>
                <a:cs typeface="Times New Roman"/>
                <a:sym typeface="Times New Roman"/>
              </a:rPr>
              <a:t>hallucinations</a:t>
            </a:r>
            <a:r>
              <a:rPr b="0" i="0" lang="en-US" sz="2652" u="none" cap="none" strike="noStrike">
                <a:solidFill>
                  <a:schemeClr val="dk1"/>
                </a:solidFill>
                <a:latin typeface="Times New Roman"/>
                <a:ea typeface="Times New Roman"/>
                <a:cs typeface="Times New Roman"/>
                <a:sym typeface="Times New Roman"/>
              </a:rPr>
              <a:t> from the model which can be caused by limited sample space </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Visual fidelity: </a:t>
            </a:r>
            <a:endParaRPr>
              <a:solidFill>
                <a:schemeClr val="dk1"/>
              </a:solidFill>
            </a:endParaRPr>
          </a:p>
          <a:p>
            <a:pPr indent="-381761" lvl="2" marL="1145283" marR="0" rtl="0" algn="l">
              <a:lnSpc>
                <a:spcPct val="140007"/>
              </a:lnSpc>
              <a:spcBef>
                <a:spcPts val="0"/>
              </a:spcBef>
              <a:spcAft>
                <a:spcPts val="0"/>
              </a:spcAft>
              <a:buClr>
                <a:schemeClr val="dk1"/>
              </a:buClr>
              <a:buSzPts val="2652"/>
              <a:buFont typeface="Arial"/>
              <a:buChar char="⚬"/>
            </a:pPr>
            <a:r>
              <a:rPr lang="en-US" sz="2652">
                <a:solidFill>
                  <a:schemeClr val="dk1"/>
                </a:solidFill>
                <a:latin typeface="Times New Roman"/>
                <a:ea typeface="Times New Roman"/>
                <a:cs typeface="Times New Roman"/>
                <a:sym typeface="Times New Roman"/>
              </a:rPr>
              <a:t>T</a:t>
            </a:r>
            <a:r>
              <a:rPr b="0" i="0" lang="en-US" sz="2652" u="none" cap="none" strike="noStrike">
                <a:solidFill>
                  <a:schemeClr val="dk1"/>
                </a:solidFill>
                <a:latin typeface="Times New Roman"/>
                <a:ea typeface="Times New Roman"/>
                <a:cs typeface="Times New Roman"/>
                <a:sym typeface="Times New Roman"/>
              </a:rPr>
              <a:t>he generated results were found to be not even of human anatomy let apart comparable to SPECT scans of thyroid </a:t>
            </a:r>
            <a:endParaRPr>
              <a:solidFill>
                <a:schemeClr val="dk1"/>
              </a:solidFill>
            </a:endParaRPr>
          </a:p>
          <a:p>
            <a:pPr indent="0" lvl="0" marL="0" marR="0" rtl="0" algn="l">
              <a:lnSpc>
                <a:spcPct val="140007"/>
              </a:lnSpc>
              <a:spcBef>
                <a:spcPts val="0"/>
              </a:spcBef>
              <a:spcAft>
                <a:spcPts val="0"/>
              </a:spcAft>
              <a:buNone/>
            </a:pPr>
            <a:r>
              <a:t/>
            </a:r>
            <a:endParaRPr b="0" i="0" sz="2652" u="none" cap="none" strike="noStrike">
              <a:solidFill>
                <a:schemeClr val="dk1"/>
              </a:solidFill>
              <a:latin typeface="Times New Roman"/>
              <a:ea typeface="Times New Roman"/>
              <a:cs typeface="Times New Roman"/>
              <a:sym typeface="Times New Roman"/>
            </a:endParaRPr>
          </a:p>
          <a:p>
            <a:pPr indent="0" lvl="0" marL="0" marR="0" rtl="0" algn="l">
              <a:lnSpc>
                <a:spcPct val="140007"/>
              </a:lnSpc>
              <a:spcBef>
                <a:spcPts val="0"/>
              </a:spcBef>
              <a:spcAft>
                <a:spcPts val="0"/>
              </a:spcAft>
              <a:buNone/>
            </a:pPr>
            <a:r>
              <a:rPr b="0" i="0" lang="en-US" sz="2652" u="none" cap="none" strike="noStrike">
                <a:solidFill>
                  <a:schemeClr val="dk1"/>
                </a:solidFill>
                <a:latin typeface="Times New Roman"/>
                <a:ea typeface="Times New Roman"/>
                <a:cs typeface="Times New Roman"/>
                <a:sym typeface="Times New Roman"/>
              </a:rPr>
              <a:t>  </a:t>
            </a:r>
            <a:endParaRPr>
              <a:solidFill>
                <a:schemeClr val="dk1"/>
              </a:solidFill>
            </a:endParaRPr>
          </a:p>
        </p:txBody>
      </p:sp>
      <p:sp>
        <p:nvSpPr>
          <p:cNvPr id="356" name="Google Shape;356;p27"/>
          <p:cNvSpPr/>
          <p:nvPr/>
        </p:nvSpPr>
        <p:spPr>
          <a:xfrm>
            <a:off x="4985500" y="7370200"/>
            <a:ext cx="7462958" cy="2916795"/>
          </a:xfrm>
          <a:custGeom>
            <a:rect b="b" l="l" r="r" t="t"/>
            <a:pathLst>
              <a:path extrusionOk="0" h="3546255" w="8292176">
                <a:moveTo>
                  <a:pt x="0" y="0"/>
                </a:moveTo>
                <a:lnTo>
                  <a:pt x="8292176" y="0"/>
                </a:lnTo>
                <a:lnTo>
                  <a:pt x="8292176" y="3546256"/>
                </a:lnTo>
                <a:lnTo>
                  <a:pt x="0" y="3546256"/>
                </a:lnTo>
                <a:lnTo>
                  <a:pt x="0" y="0"/>
                </a:lnTo>
                <a:close/>
              </a:path>
            </a:pathLst>
          </a:custGeom>
          <a:blipFill rotWithShape="1">
            <a:blip r:embed="rId3">
              <a:alphaModFix/>
            </a:blip>
            <a:stretch>
              <a:fillRect b="-467" l="0" r="0" t="-467"/>
            </a:stretch>
          </a:blipFill>
          <a:ln>
            <a:noFill/>
          </a:ln>
        </p:spPr>
      </p:sp>
      <p:sp>
        <p:nvSpPr>
          <p:cNvPr id="357" name="Google Shape;357;p27"/>
          <p:cNvSpPr/>
          <p:nvPr/>
        </p:nvSpPr>
        <p:spPr>
          <a:xfrm>
            <a:off x="14713055" y="379088"/>
            <a:ext cx="3298389" cy="3566862"/>
          </a:xfrm>
          <a:custGeom>
            <a:rect b="b" l="l" r="r" t="t"/>
            <a:pathLst>
              <a:path extrusionOk="0" h="3566862" w="3298389">
                <a:moveTo>
                  <a:pt x="0" y="0"/>
                </a:moveTo>
                <a:lnTo>
                  <a:pt x="3298389" y="0"/>
                </a:lnTo>
                <a:lnTo>
                  <a:pt x="3298389" y="3566863"/>
                </a:lnTo>
                <a:lnTo>
                  <a:pt x="0" y="3566863"/>
                </a:lnTo>
                <a:lnTo>
                  <a:pt x="0" y="0"/>
                </a:lnTo>
                <a:close/>
              </a:path>
            </a:pathLst>
          </a:custGeom>
          <a:blipFill rotWithShape="1">
            <a:blip r:embed="rId4">
              <a:alphaModFix/>
            </a:blip>
            <a:stretch>
              <a:fillRect b="0" l="0" r="0" t="0"/>
            </a:stretch>
          </a:blipFill>
          <a:ln>
            <a:noFill/>
          </a:ln>
        </p:spPr>
      </p:sp>
      <p:sp>
        <p:nvSpPr>
          <p:cNvPr id="358" name="Google Shape;358;p27"/>
          <p:cNvSpPr txBox="1"/>
          <p:nvPr/>
        </p:nvSpPr>
        <p:spPr>
          <a:xfrm>
            <a:off x="15318839" y="4155188"/>
            <a:ext cx="2086800" cy="338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200" u="none" cap="none" strike="noStrike">
                <a:solidFill>
                  <a:schemeClr val="dk1"/>
                </a:solidFill>
                <a:latin typeface="Times New Roman"/>
                <a:ea typeface="Times New Roman"/>
                <a:cs typeface="Times New Roman"/>
                <a:sym typeface="Times New Roman"/>
              </a:rPr>
              <a:t>Generated image</a:t>
            </a:r>
            <a:endParaRPr i="1">
              <a:solidFill>
                <a:schemeClr val="dk1"/>
              </a:solidFill>
              <a:latin typeface="Times New Roman"/>
              <a:ea typeface="Times New Roman"/>
              <a:cs typeface="Times New Roman"/>
              <a:sym typeface="Times New Roman"/>
            </a:endParaRPr>
          </a:p>
        </p:txBody>
      </p:sp>
      <p:sp>
        <p:nvSpPr>
          <p:cNvPr id="359" name="Google Shape;359;p27"/>
          <p:cNvSpPr txBox="1"/>
          <p:nvPr/>
        </p:nvSpPr>
        <p:spPr>
          <a:xfrm>
            <a:off x="12541125" y="9678700"/>
            <a:ext cx="3732600" cy="492600"/>
          </a:xfrm>
          <a:prstGeom prst="rect">
            <a:avLst/>
          </a:prstGeom>
          <a:noFill/>
          <a:ln>
            <a:noFill/>
          </a:ln>
        </p:spPr>
        <p:txBody>
          <a:bodyPr anchorCtr="0" anchor="t" bIns="91425" lIns="91425" spcFirstLastPara="1" rIns="91425" wrap="square" tIns="91425">
            <a:spAutoFit/>
          </a:bodyPr>
          <a:lstStyle/>
          <a:p>
            <a:pPr indent="0" lvl="0" marL="0" rtl="0" algn="l">
              <a:lnSpc>
                <a:spcPct val="140007"/>
              </a:lnSpc>
              <a:spcBef>
                <a:spcPts val="0"/>
              </a:spcBef>
              <a:spcAft>
                <a:spcPts val="0"/>
              </a:spcAft>
              <a:buNone/>
            </a:pPr>
            <a:r>
              <a:rPr i="1" lang="en-US" sz="2000">
                <a:solidFill>
                  <a:schemeClr val="dk1"/>
                </a:solidFill>
                <a:latin typeface="Calibri"/>
                <a:ea typeface="Calibri"/>
                <a:cs typeface="Calibri"/>
                <a:sym typeface="Calibri"/>
              </a:rPr>
              <a:t>figure from: </a:t>
            </a:r>
            <a:r>
              <a:rPr i="1" lang="en-US" sz="2000" u="sng">
                <a:solidFill>
                  <a:schemeClr val="hlink"/>
                </a:solidFill>
                <a:latin typeface="Calibri"/>
                <a:ea typeface="Calibri"/>
                <a:cs typeface="Calibri"/>
                <a:sym typeface="Calibri"/>
                <a:hlinkClick r:id="rId5"/>
              </a:rPr>
              <a:t>Analyticsvidhya.com</a:t>
            </a:r>
            <a:endParaRPr i="1" sz="2000">
              <a:solidFill>
                <a:schemeClr val="dk1"/>
              </a:solidFill>
              <a:latin typeface="Calibri"/>
              <a:ea typeface="Calibri"/>
              <a:cs typeface="Calibri"/>
              <a:sym typeface="Calibri"/>
            </a:endParaRPr>
          </a:p>
        </p:txBody>
      </p:sp>
      <p:sp>
        <p:nvSpPr>
          <p:cNvPr id="360" name="Google Shape;360;p2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8"/>
          <p:cNvSpPr txBox="1"/>
          <p:nvPr/>
        </p:nvSpPr>
        <p:spPr>
          <a:xfrm>
            <a:off x="495924" y="152100"/>
            <a:ext cx="17983500" cy="954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200" u="none" cap="none" strike="noStrike">
                <a:solidFill>
                  <a:srgbClr val="1255CC"/>
                </a:solidFill>
                <a:latin typeface="Hanuman"/>
                <a:ea typeface="Hanuman"/>
                <a:cs typeface="Hanuman"/>
                <a:sym typeface="Hanuman"/>
              </a:rPr>
              <a:t>Final results and selection of </a:t>
            </a:r>
            <a:r>
              <a:rPr lang="en-US" sz="6200">
                <a:solidFill>
                  <a:srgbClr val="1255CC"/>
                </a:solidFill>
                <a:latin typeface="Hanuman"/>
                <a:ea typeface="Hanuman"/>
                <a:cs typeface="Hanuman"/>
                <a:sym typeface="Hanuman"/>
              </a:rPr>
              <a:t>A</a:t>
            </a:r>
            <a:r>
              <a:rPr b="0" i="0" lang="en-US" sz="6200" u="none" cap="none" strike="noStrike">
                <a:solidFill>
                  <a:srgbClr val="1255CC"/>
                </a:solidFill>
                <a:latin typeface="Hanuman"/>
                <a:ea typeface="Hanuman"/>
                <a:cs typeface="Hanuman"/>
                <a:sym typeface="Hanuman"/>
              </a:rPr>
              <a:t>ugmented data</a:t>
            </a:r>
            <a:endParaRPr sz="400">
              <a:solidFill>
                <a:srgbClr val="1255CC"/>
              </a:solidFill>
            </a:endParaRPr>
          </a:p>
        </p:txBody>
      </p:sp>
      <p:cxnSp>
        <p:nvCxnSpPr>
          <p:cNvPr id="366" name="Google Shape;366;p28"/>
          <p:cNvCxnSpPr/>
          <p:nvPr/>
        </p:nvCxnSpPr>
        <p:spPr>
          <a:xfrm rot="10800000">
            <a:off x="461412" y="1162634"/>
            <a:ext cx="8221200" cy="0"/>
          </a:xfrm>
          <a:prstGeom prst="straightConnector1">
            <a:avLst/>
          </a:prstGeom>
          <a:noFill/>
          <a:ln cap="flat" cmpd="sng" w="19050">
            <a:solidFill>
              <a:schemeClr val="dk1"/>
            </a:solidFill>
            <a:prstDash val="solid"/>
            <a:round/>
            <a:headEnd len="sm" w="sm" type="none"/>
            <a:tailEnd len="sm" w="sm" type="none"/>
          </a:ln>
        </p:spPr>
      </p:cxnSp>
      <p:graphicFrame>
        <p:nvGraphicFramePr>
          <p:cNvPr id="367" name="Google Shape;367;p28"/>
          <p:cNvGraphicFramePr/>
          <p:nvPr/>
        </p:nvGraphicFramePr>
        <p:xfrm>
          <a:off x="7071933" y="4735653"/>
          <a:ext cx="3000000" cy="3000000"/>
        </p:xfrm>
        <a:graphic>
          <a:graphicData uri="http://schemas.openxmlformats.org/drawingml/2006/table">
            <a:tbl>
              <a:tblPr>
                <a:noFill/>
                <a:tableStyleId>{BADAB49F-67C9-40DF-85FA-25C064EB174B}</a:tableStyleId>
              </a:tblPr>
              <a:tblGrid>
                <a:gridCol w="3176900"/>
                <a:gridCol w="3176900"/>
              </a:tblGrid>
              <a:tr h="822850">
                <a:tc>
                  <a:txBody>
                    <a:bodyPr/>
                    <a:lstStyle/>
                    <a:p>
                      <a:pPr indent="0" lvl="0" marL="0" marR="0" rtl="0" algn="l">
                        <a:lnSpc>
                          <a:spcPct val="139916"/>
                        </a:lnSpc>
                        <a:spcBef>
                          <a:spcPts val="0"/>
                        </a:spcBef>
                        <a:spcAft>
                          <a:spcPts val="0"/>
                        </a:spcAft>
                        <a:buNone/>
                      </a:pPr>
                      <a:r>
                        <a:rPr b="1" lang="en-US" sz="1200" u="none" cap="none" strike="noStrike">
                          <a:solidFill>
                            <a:srgbClr val="000000"/>
                          </a:solidFill>
                          <a:latin typeface="Times"/>
                          <a:ea typeface="Times"/>
                          <a:cs typeface="Times"/>
                          <a:sym typeface="Times"/>
                        </a:rPr>
                        <a:t>Class Name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marR="0" rtl="0" algn="l">
                        <a:lnSpc>
                          <a:spcPct val="139916"/>
                        </a:lnSpc>
                        <a:spcBef>
                          <a:spcPts val="0"/>
                        </a:spcBef>
                        <a:spcAft>
                          <a:spcPts val="0"/>
                        </a:spcAft>
                        <a:buNone/>
                      </a:pPr>
                      <a:r>
                        <a:rPr b="1" lang="en-US" sz="1200" u="none" cap="none" strike="noStrike">
                          <a:solidFill>
                            <a:srgbClr val="000000"/>
                          </a:solidFill>
                          <a:latin typeface="Times"/>
                          <a:ea typeface="Times"/>
                          <a:cs typeface="Times"/>
                          <a:sym typeface="Times"/>
                        </a:rPr>
                        <a:t>Number of Instances</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965375">
                <a:tc>
                  <a:txBody>
                    <a:bodyPr/>
                    <a:lstStyle/>
                    <a:p>
                      <a:pPr indent="0" lvl="0" marL="0" marR="0" rtl="0" algn="l">
                        <a:lnSpc>
                          <a:spcPct val="139916"/>
                        </a:lnSpc>
                        <a:spcBef>
                          <a:spcPts val="0"/>
                        </a:spcBef>
                        <a:spcAft>
                          <a:spcPts val="0"/>
                        </a:spcAft>
                        <a:buNone/>
                      </a:pPr>
                      <a:r>
                        <a:rPr lang="en-US" sz="1200" u="none" cap="none" strike="noStrike">
                          <a:solidFill>
                            <a:srgbClr val="000000"/>
                          </a:solidFill>
                          <a:latin typeface="Times New Roman"/>
                          <a:ea typeface="Times New Roman"/>
                          <a:cs typeface="Times New Roman"/>
                          <a:sym typeface="Times New Roman"/>
                        </a:rPr>
                        <a:t>Thyroiditis (class 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88</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688475">
                <a:tc>
                  <a:txBody>
                    <a:bodyPr/>
                    <a:lstStyle/>
                    <a:p>
                      <a:pPr indent="0" lvl="0" marL="0" marR="0" rtl="0" algn="l">
                        <a:lnSpc>
                          <a:spcPct val="139916"/>
                        </a:lnSpc>
                        <a:spcBef>
                          <a:spcPts val="0"/>
                        </a:spcBef>
                        <a:spcAft>
                          <a:spcPts val="0"/>
                        </a:spcAft>
                        <a:buNone/>
                      </a:pPr>
                      <a:r>
                        <a:rPr lang="en-US" sz="1200" u="none" cap="none" strike="noStrike">
                          <a:solidFill>
                            <a:srgbClr val="000000"/>
                          </a:solidFill>
                          <a:latin typeface="Times New Roman"/>
                          <a:ea typeface="Times New Roman"/>
                          <a:cs typeface="Times New Roman"/>
                          <a:sym typeface="Times New Roman"/>
                        </a:rPr>
                        <a:t>Multinodular Goitre (MNG) (class 1)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91</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874750">
                <a:tc>
                  <a:txBody>
                    <a:bodyPr/>
                    <a:lstStyle/>
                    <a:p>
                      <a:pPr indent="0" lvl="0" marL="0" marR="0" rtl="0" algn="l">
                        <a:lnSpc>
                          <a:spcPct val="139916"/>
                        </a:lnSpc>
                        <a:spcBef>
                          <a:spcPts val="0"/>
                        </a:spcBef>
                        <a:spcAft>
                          <a:spcPts val="0"/>
                        </a:spcAft>
                        <a:buNone/>
                      </a:pPr>
                      <a:r>
                        <a:rPr lang="en-US" sz="1200" u="none" cap="none" strike="noStrike">
                          <a:solidFill>
                            <a:srgbClr val="000000"/>
                          </a:solidFill>
                          <a:latin typeface="Times New Roman"/>
                          <a:ea typeface="Times New Roman"/>
                          <a:cs typeface="Times New Roman"/>
                          <a:sym typeface="Times New Roman"/>
                        </a:rPr>
                        <a:t>Autonomously Functioning Thyroid Nodules (AFTN)  (class 2)</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92</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822850">
                <a:tc>
                  <a:txBody>
                    <a:bodyPr/>
                    <a:lstStyle/>
                    <a:p>
                      <a:pPr indent="0" lvl="0" marL="0" marR="0" rtl="0" algn="l">
                        <a:lnSpc>
                          <a:spcPct val="139916"/>
                        </a:lnSpc>
                        <a:spcBef>
                          <a:spcPts val="0"/>
                        </a:spcBef>
                        <a:spcAft>
                          <a:spcPts val="0"/>
                        </a:spcAft>
                        <a:buNone/>
                      </a:pPr>
                      <a:r>
                        <a:rPr lang="en-US" sz="1200" u="none" cap="none" strike="noStrike">
                          <a:solidFill>
                            <a:srgbClr val="000000"/>
                          </a:solidFill>
                          <a:latin typeface="Times New Roman"/>
                          <a:ea typeface="Times New Roman"/>
                          <a:cs typeface="Times New Roman"/>
                          <a:sym typeface="Times New Roman"/>
                        </a:rPr>
                        <a:t>Graves disease (class 3)</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marR="0" rtl="0" algn="l">
                        <a:lnSpc>
                          <a:spcPct val="139916"/>
                        </a:lnSpc>
                        <a:spcBef>
                          <a:spcPts val="0"/>
                        </a:spcBef>
                        <a:spcAft>
                          <a:spcPts val="0"/>
                        </a:spcAft>
                        <a:buNone/>
                      </a:pPr>
                      <a:r>
                        <a:rPr lang="en-US" sz="1200" u="none" cap="none" strike="noStrike">
                          <a:solidFill>
                            <a:srgbClr val="000000"/>
                          </a:solidFill>
                          <a:latin typeface="Times New Roman"/>
                          <a:ea typeface="Times New Roman"/>
                          <a:cs typeface="Times New Roman"/>
                          <a:sym typeface="Times New Roman"/>
                        </a:rPr>
                        <a:t>90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bl>
          </a:graphicData>
        </a:graphic>
      </p:graphicFrame>
      <p:sp>
        <p:nvSpPr>
          <p:cNvPr id="368" name="Google Shape;368;p28"/>
          <p:cNvSpPr txBox="1"/>
          <p:nvPr/>
        </p:nvSpPr>
        <p:spPr>
          <a:xfrm>
            <a:off x="495933" y="1608081"/>
            <a:ext cx="15869700" cy="21228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2652" u="none" cap="none" strike="noStrike">
                <a:solidFill>
                  <a:schemeClr val="dk1"/>
                </a:solidFill>
                <a:highlight>
                  <a:schemeClr val="lt1"/>
                </a:highlight>
                <a:latin typeface="Times New Roman"/>
                <a:ea typeface="Times New Roman"/>
                <a:cs typeface="Times New Roman"/>
                <a:sym typeface="Times New Roman"/>
              </a:rPr>
              <a:t>After a careful </a:t>
            </a:r>
            <a:r>
              <a:rPr b="0" i="0" lang="en-US" sz="2652" u="none" cap="none" strike="noStrike">
                <a:solidFill>
                  <a:srgbClr val="980000"/>
                </a:solidFill>
                <a:highlight>
                  <a:schemeClr val="lt1"/>
                </a:highlight>
                <a:latin typeface="Times New Roman"/>
                <a:ea typeface="Times New Roman"/>
                <a:cs typeface="Times New Roman"/>
                <a:sym typeface="Times New Roman"/>
              </a:rPr>
              <a:t>Comparative Analysis</a:t>
            </a:r>
            <a:r>
              <a:rPr b="0" i="0" lang="en-US" sz="2652" u="none" cap="none" strike="noStrike">
                <a:solidFill>
                  <a:schemeClr val="dk1"/>
                </a:solidFill>
                <a:highlight>
                  <a:schemeClr val="lt1"/>
                </a:highlight>
                <a:latin typeface="Times New Roman"/>
                <a:ea typeface="Times New Roman"/>
                <a:cs typeface="Times New Roman"/>
                <a:sym typeface="Times New Roman"/>
              </a:rPr>
              <a:t> of All the results based on </a:t>
            </a:r>
            <a:r>
              <a:rPr b="0" i="0" lang="en-US" sz="2652" u="none" cap="none" strike="noStrike">
                <a:solidFill>
                  <a:srgbClr val="980000"/>
                </a:solidFill>
                <a:highlight>
                  <a:schemeClr val="lt1"/>
                </a:highlight>
                <a:latin typeface="Times New Roman"/>
                <a:ea typeface="Times New Roman"/>
                <a:cs typeface="Times New Roman"/>
                <a:sym typeface="Times New Roman"/>
              </a:rPr>
              <a:t>Visual fidelity</a:t>
            </a:r>
            <a:r>
              <a:rPr b="0" i="0" lang="en-US" sz="2652" u="none" cap="none" strike="noStrike">
                <a:solidFill>
                  <a:schemeClr val="dk1"/>
                </a:solidFill>
                <a:highlight>
                  <a:schemeClr val="lt1"/>
                </a:highlight>
                <a:latin typeface="Times New Roman"/>
                <a:ea typeface="Times New Roman"/>
                <a:cs typeface="Times New Roman"/>
                <a:sym typeface="Times New Roman"/>
              </a:rPr>
              <a:t> to the original data and Clinical accuracy of generated scans, </a:t>
            </a:r>
            <a:r>
              <a:rPr b="0" i="0" lang="en-US" sz="2652" u="none" cap="none" strike="noStrike">
                <a:solidFill>
                  <a:srgbClr val="980000"/>
                </a:solidFill>
                <a:highlight>
                  <a:schemeClr val="lt1"/>
                </a:highlight>
                <a:latin typeface="Times New Roman"/>
                <a:ea typeface="Times New Roman"/>
                <a:cs typeface="Times New Roman"/>
                <a:sym typeface="Times New Roman"/>
              </a:rPr>
              <a:t>STEM</a:t>
            </a:r>
            <a:r>
              <a:rPr b="0" i="0" lang="en-US" sz="2652" u="none" cap="none" strike="noStrike">
                <a:solidFill>
                  <a:schemeClr val="dk1"/>
                </a:solidFill>
                <a:highlight>
                  <a:schemeClr val="lt1"/>
                </a:highlight>
                <a:latin typeface="Times New Roman"/>
                <a:ea typeface="Times New Roman"/>
                <a:cs typeface="Times New Roman"/>
                <a:sym typeface="Times New Roman"/>
              </a:rPr>
              <a:t> was chosen as the choice of augmentation. </a:t>
            </a:r>
            <a:endParaRPr>
              <a:solidFill>
                <a:schemeClr val="dk1"/>
              </a:solidFill>
              <a:highlight>
                <a:schemeClr val="lt1"/>
              </a:highlight>
            </a:endParaRPr>
          </a:p>
          <a:p>
            <a:pPr indent="0" lvl="0" marL="0" marR="0" rtl="0" algn="l">
              <a:lnSpc>
                <a:spcPct val="140007"/>
              </a:lnSpc>
              <a:spcBef>
                <a:spcPts val="0"/>
              </a:spcBef>
              <a:spcAft>
                <a:spcPts val="0"/>
              </a:spcAft>
              <a:buNone/>
            </a:pPr>
            <a:r>
              <a:t/>
            </a:r>
            <a:endParaRPr b="0" i="0" sz="2652" u="none" cap="none" strike="noStrike">
              <a:solidFill>
                <a:schemeClr val="dk1"/>
              </a:solidFill>
              <a:highlight>
                <a:schemeClr val="lt1"/>
              </a:highlight>
              <a:latin typeface="Times New Roman"/>
              <a:ea typeface="Times New Roman"/>
              <a:cs typeface="Times New Roman"/>
              <a:sym typeface="Times New Roman"/>
            </a:endParaRPr>
          </a:p>
          <a:p>
            <a:pPr indent="0" lvl="0" marL="0" marR="0" rtl="0" algn="l">
              <a:lnSpc>
                <a:spcPct val="140007"/>
              </a:lnSpc>
              <a:spcBef>
                <a:spcPts val="0"/>
              </a:spcBef>
              <a:spcAft>
                <a:spcPts val="0"/>
              </a:spcAft>
              <a:buNone/>
            </a:pPr>
            <a:r>
              <a:rPr b="0" i="0" lang="en-US" sz="2652" u="none" cap="none" strike="noStrike">
                <a:solidFill>
                  <a:schemeClr val="dk1"/>
                </a:solidFill>
                <a:highlight>
                  <a:schemeClr val="lt1"/>
                </a:highlight>
                <a:latin typeface="Times New Roman"/>
                <a:ea typeface="Times New Roman"/>
                <a:cs typeface="Times New Roman"/>
                <a:sym typeface="Times New Roman"/>
              </a:rPr>
              <a:t> After Augmentation our final dataset looked like: </a:t>
            </a:r>
            <a:endParaRPr>
              <a:solidFill>
                <a:schemeClr val="dk1"/>
              </a:solidFill>
              <a:highlight>
                <a:schemeClr val="lt1"/>
              </a:highlight>
            </a:endParaRPr>
          </a:p>
        </p:txBody>
      </p:sp>
      <p:pic>
        <p:nvPicPr>
          <p:cNvPr id="369" name="Google Shape;369;p28"/>
          <p:cNvPicPr preferRelativeResize="0"/>
          <p:nvPr/>
        </p:nvPicPr>
        <p:blipFill rotWithShape="1">
          <a:blip r:embed="rId3">
            <a:alphaModFix/>
          </a:blip>
          <a:srcRect b="0" l="0" r="0" t="0"/>
          <a:stretch/>
        </p:blipFill>
        <p:spPr>
          <a:xfrm>
            <a:off x="13578612" y="2165999"/>
            <a:ext cx="4712393" cy="4367314"/>
          </a:xfrm>
          <a:prstGeom prst="rect">
            <a:avLst/>
          </a:prstGeom>
          <a:noFill/>
          <a:ln>
            <a:noFill/>
          </a:ln>
        </p:spPr>
      </p:pic>
      <p:sp>
        <p:nvSpPr>
          <p:cNvPr id="370" name="Google Shape;370;p28"/>
          <p:cNvSpPr txBox="1"/>
          <p:nvPr/>
        </p:nvSpPr>
        <p:spPr>
          <a:xfrm>
            <a:off x="13541098" y="6516184"/>
            <a:ext cx="5055306" cy="306632"/>
          </a:xfrm>
          <a:prstGeom prst="rect">
            <a:avLst/>
          </a:prstGeom>
          <a:noFill/>
          <a:ln>
            <a:noFill/>
          </a:ln>
        </p:spPr>
        <p:txBody>
          <a:bodyPr anchorCtr="0" anchor="t" bIns="0" lIns="0" spcFirstLastPara="1" rIns="0" wrap="square" tIns="0">
            <a:spAutoFit/>
          </a:bodyPr>
          <a:lstStyle/>
          <a:p>
            <a:pPr indent="0" lvl="0" marL="0" marR="0" rtl="0" algn="ctr">
              <a:lnSpc>
                <a:spcPct val="140050"/>
              </a:lnSpc>
              <a:spcBef>
                <a:spcPts val="0"/>
              </a:spcBef>
              <a:spcAft>
                <a:spcPts val="0"/>
              </a:spcAft>
              <a:buNone/>
            </a:pPr>
            <a:r>
              <a:rPr b="0" i="0" lang="en-US" sz="1593" u="none" cap="none" strike="noStrike">
                <a:solidFill>
                  <a:srgbClr val="F9F7F0"/>
                </a:solidFill>
                <a:latin typeface="Times New Roman"/>
                <a:ea typeface="Times New Roman"/>
                <a:cs typeface="Times New Roman"/>
                <a:sym typeface="Times New Roman"/>
              </a:rPr>
              <a:t>Visualisation of Balanced Data</a:t>
            </a:r>
            <a:endParaRPr/>
          </a:p>
        </p:txBody>
      </p:sp>
      <p:sp>
        <p:nvSpPr>
          <p:cNvPr id="371" name="Google Shape;371;p28"/>
          <p:cNvSpPr txBox="1"/>
          <p:nvPr/>
        </p:nvSpPr>
        <p:spPr>
          <a:xfrm>
            <a:off x="7071933" y="4078658"/>
            <a:ext cx="6321300" cy="312300"/>
          </a:xfrm>
          <a:prstGeom prst="rect">
            <a:avLst/>
          </a:prstGeom>
          <a:noFill/>
          <a:ln>
            <a:noFill/>
          </a:ln>
        </p:spPr>
        <p:txBody>
          <a:bodyPr anchorCtr="0" anchor="t" bIns="0" lIns="0" spcFirstLastPara="1" rIns="0" wrap="square" tIns="0">
            <a:spAutoFit/>
          </a:bodyPr>
          <a:lstStyle/>
          <a:p>
            <a:pPr indent="0" lvl="0" marL="0" marR="0" rtl="0" algn="ctr">
              <a:lnSpc>
                <a:spcPct val="139970"/>
              </a:lnSpc>
              <a:spcBef>
                <a:spcPts val="0"/>
              </a:spcBef>
              <a:spcAft>
                <a:spcPts val="0"/>
              </a:spcAft>
              <a:buNone/>
            </a:pPr>
            <a:r>
              <a:rPr b="1" i="0" lang="en-US" sz="2029" u="none" cap="none" strike="noStrike">
                <a:solidFill>
                  <a:srgbClr val="980000"/>
                </a:solidFill>
                <a:latin typeface="Times New Roman"/>
                <a:ea typeface="Times New Roman"/>
                <a:cs typeface="Times New Roman"/>
                <a:sym typeface="Times New Roman"/>
              </a:rPr>
              <a:t>After Undersampling</a:t>
            </a:r>
            <a:endParaRPr b="1">
              <a:solidFill>
                <a:srgbClr val="980000"/>
              </a:solidFill>
            </a:endParaRPr>
          </a:p>
        </p:txBody>
      </p:sp>
      <p:graphicFrame>
        <p:nvGraphicFramePr>
          <p:cNvPr id="372" name="Google Shape;372;p28"/>
          <p:cNvGraphicFramePr/>
          <p:nvPr/>
        </p:nvGraphicFramePr>
        <p:xfrm>
          <a:off x="495933" y="4751357"/>
          <a:ext cx="3000000" cy="3000000"/>
        </p:xfrm>
        <a:graphic>
          <a:graphicData uri="http://schemas.openxmlformats.org/drawingml/2006/table">
            <a:tbl>
              <a:tblPr>
                <a:noFill/>
                <a:tableStyleId>{BADAB49F-67C9-40DF-85FA-25C064EB174B}</a:tableStyleId>
              </a:tblPr>
              <a:tblGrid>
                <a:gridCol w="3176900"/>
                <a:gridCol w="3176900"/>
              </a:tblGrid>
              <a:tr h="822850">
                <a:tc>
                  <a:txBody>
                    <a:bodyPr/>
                    <a:lstStyle/>
                    <a:p>
                      <a:pPr indent="0" lvl="0" marL="0" marR="0" rtl="0" algn="l">
                        <a:lnSpc>
                          <a:spcPct val="139916"/>
                        </a:lnSpc>
                        <a:spcBef>
                          <a:spcPts val="0"/>
                        </a:spcBef>
                        <a:spcAft>
                          <a:spcPts val="0"/>
                        </a:spcAft>
                        <a:buNone/>
                      </a:pPr>
                      <a:r>
                        <a:rPr b="1" lang="en-US" sz="1200" u="none" cap="none" strike="noStrike">
                          <a:solidFill>
                            <a:srgbClr val="000000"/>
                          </a:solidFill>
                          <a:latin typeface="Times"/>
                          <a:ea typeface="Times"/>
                          <a:cs typeface="Times"/>
                          <a:sym typeface="Times"/>
                        </a:rPr>
                        <a:t>Class Name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marR="0" rtl="0" algn="l">
                        <a:lnSpc>
                          <a:spcPct val="139916"/>
                        </a:lnSpc>
                        <a:spcBef>
                          <a:spcPts val="0"/>
                        </a:spcBef>
                        <a:spcAft>
                          <a:spcPts val="0"/>
                        </a:spcAft>
                        <a:buNone/>
                      </a:pPr>
                      <a:r>
                        <a:rPr b="1" lang="en-US" sz="1200" u="none" cap="none" strike="noStrike">
                          <a:solidFill>
                            <a:srgbClr val="000000"/>
                          </a:solidFill>
                          <a:latin typeface="Times"/>
                          <a:ea typeface="Times"/>
                          <a:cs typeface="Times"/>
                          <a:sym typeface="Times"/>
                        </a:rPr>
                        <a:t>Number of Instances</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965400">
                <a:tc>
                  <a:txBody>
                    <a:bodyPr/>
                    <a:lstStyle/>
                    <a:p>
                      <a:pPr indent="0" lvl="0" marL="0" marR="0" rtl="0" algn="l">
                        <a:lnSpc>
                          <a:spcPct val="139916"/>
                        </a:lnSpc>
                        <a:spcBef>
                          <a:spcPts val="0"/>
                        </a:spcBef>
                        <a:spcAft>
                          <a:spcPts val="0"/>
                        </a:spcAft>
                        <a:buNone/>
                      </a:pPr>
                      <a:r>
                        <a:rPr lang="en-US" sz="1200" u="none" cap="none" strike="noStrike">
                          <a:solidFill>
                            <a:srgbClr val="000000"/>
                          </a:solidFill>
                          <a:latin typeface="Times New Roman"/>
                          <a:ea typeface="Times New Roman"/>
                          <a:cs typeface="Times New Roman"/>
                          <a:sym typeface="Times New Roman"/>
                        </a:rPr>
                        <a:t>Thyroiditis (class 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88</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682525">
                <a:tc>
                  <a:txBody>
                    <a:bodyPr/>
                    <a:lstStyle/>
                    <a:p>
                      <a:pPr indent="0" lvl="0" marL="0" marR="0" rtl="0" algn="l">
                        <a:lnSpc>
                          <a:spcPct val="139916"/>
                        </a:lnSpc>
                        <a:spcBef>
                          <a:spcPts val="0"/>
                        </a:spcBef>
                        <a:spcAft>
                          <a:spcPts val="0"/>
                        </a:spcAft>
                        <a:buNone/>
                      </a:pPr>
                      <a:r>
                        <a:rPr lang="en-US" sz="1200" u="none" cap="none" strike="noStrike">
                          <a:solidFill>
                            <a:srgbClr val="000000"/>
                          </a:solidFill>
                          <a:latin typeface="Times New Roman"/>
                          <a:ea typeface="Times New Roman"/>
                          <a:cs typeface="Times New Roman"/>
                          <a:sym typeface="Times New Roman"/>
                        </a:rPr>
                        <a:t>Multinodular Goitre (MNG) (class 1)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91</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874775">
                <a:tc>
                  <a:txBody>
                    <a:bodyPr/>
                    <a:lstStyle/>
                    <a:p>
                      <a:pPr indent="0" lvl="0" marL="0" marR="0" rtl="0" algn="l">
                        <a:lnSpc>
                          <a:spcPct val="139916"/>
                        </a:lnSpc>
                        <a:spcBef>
                          <a:spcPts val="0"/>
                        </a:spcBef>
                        <a:spcAft>
                          <a:spcPts val="0"/>
                        </a:spcAft>
                        <a:buNone/>
                      </a:pPr>
                      <a:r>
                        <a:rPr lang="en-US" sz="1200" u="none" cap="none" strike="noStrike">
                          <a:solidFill>
                            <a:srgbClr val="000000"/>
                          </a:solidFill>
                          <a:latin typeface="Times New Roman"/>
                          <a:ea typeface="Times New Roman"/>
                          <a:cs typeface="Times New Roman"/>
                          <a:sym typeface="Times New Roman"/>
                        </a:rPr>
                        <a:t>Autonomously Functioning Thyroid Nodules (AFTN)  (class 2)</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marR="0" rtl="0" algn="l">
                        <a:lnSpc>
                          <a:spcPct val="139916"/>
                        </a:lnSpc>
                        <a:spcBef>
                          <a:spcPts val="0"/>
                        </a:spcBef>
                        <a:spcAft>
                          <a:spcPts val="0"/>
                        </a:spcAft>
                        <a:buNone/>
                      </a:pPr>
                      <a:r>
                        <a:rPr lang="en-US" sz="1200" u="none" cap="none" strike="noStrike">
                          <a:solidFill>
                            <a:srgbClr val="000000"/>
                          </a:solidFill>
                          <a:latin typeface="Hanuman"/>
                          <a:ea typeface="Hanuman"/>
                          <a:cs typeface="Hanuman"/>
                          <a:sym typeface="Hanuman"/>
                        </a:rPr>
                        <a:t>92</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822850">
                <a:tc>
                  <a:txBody>
                    <a:bodyPr/>
                    <a:lstStyle/>
                    <a:p>
                      <a:pPr indent="0" lvl="0" marL="0" marR="0" rtl="0" algn="l">
                        <a:lnSpc>
                          <a:spcPct val="139916"/>
                        </a:lnSpc>
                        <a:spcBef>
                          <a:spcPts val="0"/>
                        </a:spcBef>
                        <a:spcAft>
                          <a:spcPts val="0"/>
                        </a:spcAft>
                        <a:buNone/>
                      </a:pPr>
                      <a:r>
                        <a:rPr lang="en-US" sz="1200" u="none" cap="none" strike="noStrike">
                          <a:solidFill>
                            <a:srgbClr val="000000"/>
                          </a:solidFill>
                          <a:latin typeface="Times New Roman"/>
                          <a:ea typeface="Times New Roman"/>
                          <a:cs typeface="Times New Roman"/>
                          <a:sym typeface="Times New Roman"/>
                        </a:rPr>
                        <a:t>Graves disease (class 3)</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marR="0" rtl="0" algn="l">
                        <a:lnSpc>
                          <a:spcPct val="139916"/>
                        </a:lnSpc>
                        <a:spcBef>
                          <a:spcPts val="0"/>
                        </a:spcBef>
                        <a:spcAft>
                          <a:spcPts val="0"/>
                        </a:spcAft>
                        <a:buNone/>
                      </a:pPr>
                      <a:r>
                        <a:rPr lang="en-US" sz="1200" u="none" cap="none" strike="noStrike">
                          <a:solidFill>
                            <a:srgbClr val="000000"/>
                          </a:solidFill>
                          <a:latin typeface="Times New Roman"/>
                          <a:ea typeface="Times New Roman"/>
                          <a:cs typeface="Times New Roman"/>
                          <a:sym typeface="Times New Roman"/>
                        </a:rPr>
                        <a:t>90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bl>
          </a:graphicData>
        </a:graphic>
      </p:graphicFrame>
      <p:sp>
        <p:nvSpPr>
          <p:cNvPr id="373" name="Google Shape;373;p28"/>
          <p:cNvSpPr txBox="1"/>
          <p:nvPr/>
        </p:nvSpPr>
        <p:spPr>
          <a:xfrm>
            <a:off x="495933" y="4078658"/>
            <a:ext cx="6321300" cy="312300"/>
          </a:xfrm>
          <a:prstGeom prst="rect">
            <a:avLst/>
          </a:prstGeom>
          <a:solidFill>
            <a:schemeClr val="lt1"/>
          </a:solidFill>
          <a:ln>
            <a:noFill/>
          </a:ln>
        </p:spPr>
        <p:txBody>
          <a:bodyPr anchorCtr="0" anchor="t" bIns="0" lIns="0" spcFirstLastPara="1" rIns="0" wrap="square" tIns="0">
            <a:spAutoFit/>
          </a:bodyPr>
          <a:lstStyle/>
          <a:p>
            <a:pPr indent="0" lvl="0" marL="0" marR="0" rtl="0" algn="ctr">
              <a:lnSpc>
                <a:spcPct val="139970"/>
              </a:lnSpc>
              <a:spcBef>
                <a:spcPts val="0"/>
              </a:spcBef>
              <a:spcAft>
                <a:spcPts val="0"/>
              </a:spcAft>
              <a:buNone/>
            </a:pPr>
            <a:r>
              <a:rPr b="1" lang="en-US" sz="2029">
                <a:solidFill>
                  <a:srgbClr val="980000"/>
                </a:solidFill>
                <a:latin typeface="Times New Roman"/>
                <a:ea typeface="Times New Roman"/>
                <a:cs typeface="Times New Roman"/>
                <a:sym typeface="Times New Roman"/>
              </a:rPr>
              <a:t>Before</a:t>
            </a:r>
            <a:r>
              <a:rPr b="1" i="0" lang="en-US" sz="2029" u="none" cap="none" strike="noStrike">
                <a:solidFill>
                  <a:srgbClr val="980000"/>
                </a:solidFill>
                <a:latin typeface="Times New Roman"/>
                <a:ea typeface="Times New Roman"/>
                <a:cs typeface="Times New Roman"/>
                <a:sym typeface="Times New Roman"/>
              </a:rPr>
              <a:t> Undersampling</a:t>
            </a:r>
            <a:endParaRPr b="1">
              <a:solidFill>
                <a:srgbClr val="980000"/>
              </a:solidFill>
            </a:endParaRPr>
          </a:p>
        </p:txBody>
      </p:sp>
      <p:sp>
        <p:nvSpPr>
          <p:cNvPr id="374" name="Google Shape;374;p2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grpSp>
        <p:nvGrpSpPr>
          <p:cNvPr id="379" name="Google Shape;379;p29"/>
          <p:cNvGrpSpPr/>
          <p:nvPr/>
        </p:nvGrpSpPr>
        <p:grpSpPr>
          <a:xfrm>
            <a:off x="0" y="-36165"/>
            <a:ext cx="2882831" cy="10323165"/>
            <a:chOff x="0" y="-9525"/>
            <a:chExt cx="759264" cy="2718858"/>
          </a:xfrm>
        </p:grpSpPr>
        <p:sp>
          <p:nvSpPr>
            <p:cNvPr id="380" name="Google Shape;380;p29"/>
            <p:cNvSpPr/>
            <p:nvPr/>
          </p:nvSpPr>
          <p:spPr>
            <a:xfrm>
              <a:off x="0" y="0"/>
              <a:ext cx="759264" cy="2709333"/>
            </a:xfrm>
            <a:custGeom>
              <a:rect b="b" l="l" r="r" t="t"/>
              <a:pathLst>
                <a:path extrusionOk="0" h="2709333" w="759264">
                  <a:moveTo>
                    <a:pt x="0" y="0"/>
                  </a:moveTo>
                  <a:lnTo>
                    <a:pt x="759264" y="0"/>
                  </a:lnTo>
                  <a:lnTo>
                    <a:pt x="759264" y="2709333"/>
                  </a:lnTo>
                  <a:lnTo>
                    <a:pt x="0" y="2709333"/>
                  </a:lnTo>
                  <a:close/>
                </a:path>
              </a:pathLst>
            </a:custGeom>
            <a:solidFill>
              <a:srgbClr val="980000"/>
            </a:solidFill>
            <a:ln>
              <a:noFill/>
            </a:ln>
          </p:spPr>
        </p:sp>
        <p:sp>
          <p:nvSpPr>
            <p:cNvPr id="381" name="Google Shape;381;p29"/>
            <p:cNvSpPr txBox="1"/>
            <p:nvPr/>
          </p:nvSpPr>
          <p:spPr>
            <a:xfrm>
              <a:off x="0" y="-9525"/>
              <a:ext cx="759264" cy="2718858"/>
            </a:xfrm>
            <a:prstGeom prst="rect">
              <a:avLst/>
            </a:prstGeom>
            <a:solidFill>
              <a:srgbClr val="980000"/>
            </a:solidFill>
            <a:ln>
              <a:noFill/>
            </a:ln>
          </p:spPr>
          <p:txBody>
            <a:bodyPr anchorCtr="0" anchor="ctr" bIns="50800" lIns="50800" spcFirstLastPara="1" rIns="50800" wrap="square" tIns="50800">
              <a:noAutofit/>
            </a:bodyPr>
            <a:lstStyle/>
            <a:p>
              <a:pPr indent="0" lvl="0" marL="0" marR="0" rtl="0" algn="ctr">
                <a:lnSpc>
                  <a:spcPct val="107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2" name="Google Shape;382;p29"/>
          <p:cNvSpPr txBox="1"/>
          <p:nvPr/>
        </p:nvSpPr>
        <p:spPr>
          <a:xfrm>
            <a:off x="3099000" y="295275"/>
            <a:ext cx="13341600" cy="3694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2000" u="none" cap="none" strike="noStrike">
                <a:solidFill>
                  <a:srgbClr val="1255CC"/>
                </a:solidFill>
                <a:latin typeface="Hanuman"/>
                <a:ea typeface="Hanuman"/>
                <a:cs typeface="Hanuman"/>
                <a:sym typeface="Hanuman"/>
              </a:rPr>
              <a:t>Classification models </a:t>
            </a:r>
            <a:endParaRPr>
              <a:solidFill>
                <a:srgbClr val="1255CC"/>
              </a:solidFill>
            </a:endParaRPr>
          </a:p>
        </p:txBody>
      </p:sp>
      <p:sp>
        <p:nvSpPr>
          <p:cNvPr id="383" name="Google Shape;383;p29"/>
          <p:cNvSpPr txBox="1"/>
          <p:nvPr/>
        </p:nvSpPr>
        <p:spPr>
          <a:xfrm>
            <a:off x="3306342" y="3930015"/>
            <a:ext cx="10483200" cy="3694200"/>
          </a:xfrm>
          <a:prstGeom prst="rect">
            <a:avLst/>
          </a:prstGeom>
          <a:noFill/>
          <a:ln>
            <a:noFill/>
          </a:ln>
        </p:spPr>
        <p:txBody>
          <a:bodyPr anchorCtr="0" anchor="t" bIns="0" lIns="0" spcFirstLastPara="1" rIns="0" wrap="square" tIns="0">
            <a:spAutoFit/>
          </a:bodyPr>
          <a:lstStyle/>
          <a:p>
            <a:pPr indent="-518159" lvl="1" marL="1036320" marR="0" rtl="0" algn="l">
              <a:lnSpc>
                <a:spcPct val="100000"/>
              </a:lnSpc>
              <a:spcBef>
                <a:spcPts val="0"/>
              </a:spcBef>
              <a:spcAft>
                <a:spcPts val="0"/>
              </a:spcAft>
              <a:buClr>
                <a:schemeClr val="dk1"/>
              </a:buClr>
              <a:buSzPts val="4800"/>
              <a:buFont typeface="Hanuman"/>
              <a:buAutoNum type="arabicPeriod"/>
            </a:pPr>
            <a:r>
              <a:rPr b="0" i="0" lang="en-US" sz="4800" u="none" cap="none" strike="noStrike">
                <a:solidFill>
                  <a:schemeClr val="dk1"/>
                </a:solidFill>
                <a:latin typeface="Hanuman"/>
                <a:ea typeface="Hanuman"/>
                <a:cs typeface="Hanuman"/>
                <a:sym typeface="Hanuman"/>
              </a:rPr>
              <a:t>3-CNN</a:t>
            </a:r>
            <a:endParaRPr>
              <a:solidFill>
                <a:schemeClr val="dk1"/>
              </a:solidFill>
            </a:endParaRPr>
          </a:p>
          <a:p>
            <a:pPr indent="-518159" lvl="1" marL="1036320" marR="0" rtl="0" algn="l">
              <a:lnSpc>
                <a:spcPct val="100000"/>
              </a:lnSpc>
              <a:spcBef>
                <a:spcPts val="0"/>
              </a:spcBef>
              <a:spcAft>
                <a:spcPts val="0"/>
              </a:spcAft>
              <a:buClr>
                <a:schemeClr val="dk1"/>
              </a:buClr>
              <a:buSzPts val="4800"/>
              <a:buFont typeface="Hanuman"/>
              <a:buAutoNum type="arabicPeriod"/>
            </a:pPr>
            <a:r>
              <a:rPr b="0" i="0" lang="en-US" sz="4800" u="none" cap="none" strike="noStrike">
                <a:solidFill>
                  <a:schemeClr val="dk1"/>
                </a:solidFill>
                <a:latin typeface="Hanuman"/>
                <a:ea typeface="Hanuman"/>
                <a:cs typeface="Hanuman"/>
                <a:sym typeface="Hanuman"/>
              </a:rPr>
              <a:t>AlexNet</a:t>
            </a:r>
            <a:endParaRPr>
              <a:solidFill>
                <a:schemeClr val="dk1"/>
              </a:solidFill>
            </a:endParaRPr>
          </a:p>
          <a:p>
            <a:pPr indent="-518159" lvl="1" marL="1036320" marR="0" rtl="0" algn="l">
              <a:lnSpc>
                <a:spcPct val="100000"/>
              </a:lnSpc>
              <a:spcBef>
                <a:spcPts val="0"/>
              </a:spcBef>
              <a:spcAft>
                <a:spcPts val="0"/>
              </a:spcAft>
              <a:buClr>
                <a:schemeClr val="dk1"/>
              </a:buClr>
              <a:buSzPts val="4800"/>
              <a:buFont typeface="Hanuman"/>
              <a:buAutoNum type="arabicPeriod"/>
            </a:pPr>
            <a:r>
              <a:rPr b="0" i="0" lang="en-US" sz="4800" u="none" cap="none" strike="noStrike">
                <a:solidFill>
                  <a:schemeClr val="dk1"/>
                </a:solidFill>
                <a:latin typeface="Hanuman"/>
                <a:ea typeface="Hanuman"/>
                <a:cs typeface="Hanuman"/>
                <a:sym typeface="Hanuman"/>
              </a:rPr>
              <a:t>MobileNetV2</a:t>
            </a:r>
            <a:endParaRPr>
              <a:solidFill>
                <a:schemeClr val="dk1"/>
              </a:solidFill>
            </a:endParaRPr>
          </a:p>
          <a:p>
            <a:pPr indent="-518159" lvl="1" marL="1036320" marR="0" rtl="0" algn="l">
              <a:lnSpc>
                <a:spcPct val="100000"/>
              </a:lnSpc>
              <a:spcBef>
                <a:spcPts val="0"/>
              </a:spcBef>
              <a:spcAft>
                <a:spcPts val="0"/>
              </a:spcAft>
              <a:buClr>
                <a:schemeClr val="dk1"/>
              </a:buClr>
              <a:buSzPts val="4800"/>
              <a:buFont typeface="Hanuman"/>
              <a:buAutoNum type="arabicPeriod"/>
            </a:pPr>
            <a:r>
              <a:rPr b="0" i="0" lang="en-US" sz="4800" u="none" cap="none" strike="noStrike">
                <a:solidFill>
                  <a:schemeClr val="dk1"/>
                </a:solidFill>
                <a:latin typeface="Hanuman"/>
                <a:ea typeface="Hanuman"/>
                <a:cs typeface="Hanuman"/>
                <a:sym typeface="Hanuman"/>
              </a:rPr>
              <a:t>ResNet50V2 ( Transfer Learning)</a:t>
            </a:r>
            <a:endParaRPr>
              <a:solidFill>
                <a:schemeClr val="dk1"/>
              </a:solidFill>
            </a:endParaRPr>
          </a:p>
        </p:txBody>
      </p:sp>
      <p:sp>
        <p:nvSpPr>
          <p:cNvPr id="384" name="Google Shape;384;p2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3"/>
          <p:cNvSpPr txBox="1"/>
          <p:nvPr/>
        </p:nvSpPr>
        <p:spPr>
          <a:xfrm>
            <a:off x="388808" y="321685"/>
            <a:ext cx="16442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200" u="none" cap="none" strike="noStrike">
                <a:solidFill>
                  <a:srgbClr val="1155CC"/>
                </a:solidFill>
                <a:latin typeface="Hanuman"/>
                <a:ea typeface="Hanuman"/>
                <a:cs typeface="Hanuman"/>
                <a:sym typeface="Hanuman"/>
              </a:rPr>
              <a:t>Abstract</a:t>
            </a:r>
            <a:endParaRPr>
              <a:solidFill>
                <a:srgbClr val="1155CC"/>
              </a:solidFill>
            </a:endParaRPr>
          </a:p>
        </p:txBody>
      </p:sp>
      <p:cxnSp>
        <p:nvCxnSpPr>
          <p:cNvPr id="109" name="Google Shape;109;p3"/>
          <p:cNvCxnSpPr/>
          <p:nvPr/>
        </p:nvCxnSpPr>
        <p:spPr>
          <a:xfrm rot="10800000">
            <a:off x="534033" y="1577340"/>
            <a:ext cx="8221054" cy="0"/>
          </a:xfrm>
          <a:prstGeom prst="straightConnector1">
            <a:avLst/>
          </a:prstGeom>
          <a:noFill/>
          <a:ln cap="flat" cmpd="sng" w="19050">
            <a:solidFill>
              <a:srgbClr val="F9F7F0"/>
            </a:solidFill>
            <a:prstDash val="solid"/>
            <a:round/>
            <a:headEnd len="sm" w="sm" type="none"/>
            <a:tailEnd len="sm" w="sm" type="none"/>
          </a:ln>
        </p:spPr>
      </p:cxnSp>
      <p:sp>
        <p:nvSpPr>
          <p:cNvPr id="110" name="Google Shape;110;p3"/>
          <p:cNvSpPr txBox="1"/>
          <p:nvPr/>
        </p:nvSpPr>
        <p:spPr>
          <a:xfrm>
            <a:off x="534033" y="1724830"/>
            <a:ext cx="17382000" cy="8158500"/>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1" i="0" lang="en-US" sz="2400" u="none" cap="none" strike="noStrike">
                <a:solidFill>
                  <a:srgbClr val="980000"/>
                </a:solidFill>
                <a:latin typeface="Times New Roman"/>
                <a:ea typeface="Times New Roman"/>
                <a:cs typeface="Times New Roman"/>
                <a:sym typeface="Times New Roman"/>
              </a:rPr>
              <a:t>Aim</a:t>
            </a:r>
            <a:r>
              <a:rPr b="1" lang="en-US" sz="2400">
                <a:solidFill>
                  <a:srgbClr val="980000"/>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a:t>
            </a:r>
            <a:r>
              <a:rPr i="0" lang="en-US" sz="2400" u="none" cap="none" strike="noStrike">
                <a:solidFill>
                  <a:schemeClr val="dk1"/>
                </a:solidFill>
                <a:latin typeface="Times New Roman"/>
                <a:ea typeface="Times New Roman"/>
                <a:cs typeface="Times New Roman"/>
                <a:sym typeface="Times New Roman"/>
              </a:rPr>
              <a:t>Solving class imbalance in </a:t>
            </a:r>
            <a:r>
              <a:rPr lang="en-US" sz="2400">
                <a:solidFill>
                  <a:schemeClr val="dk1"/>
                </a:solidFill>
                <a:latin typeface="Times New Roman"/>
                <a:ea typeface="Times New Roman"/>
                <a:cs typeface="Times New Roman"/>
                <a:sym typeface="Times New Roman"/>
              </a:rPr>
              <a:t>small-</a:t>
            </a:r>
            <a:r>
              <a:rPr i="0" lang="en-US" sz="2400" u="none" cap="none" strike="noStrike">
                <a:solidFill>
                  <a:schemeClr val="dk1"/>
                </a:solidFill>
                <a:latin typeface="Times New Roman"/>
                <a:ea typeface="Times New Roman"/>
                <a:cs typeface="Times New Roman"/>
                <a:sym typeface="Times New Roman"/>
              </a:rPr>
              <a:t>scale datasets for a better generalising diagnostic tool</a:t>
            </a:r>
            <a:endParaRPr sz="2400">
              <a:solidFill>
                <a:schemeClr val="dk1"/>
              </a:solidFill>
              <a:latin typeface="Times New Roman"/>
              <a:ea typeface="Times New Roman"/>
              <a:cs typeface="Times New Roman"/>
              <a:sym typeface="Times New Roman"/>
            </a:endParaRPr>
          </a:p>
          <a:p>
            <a:pPr indent="0" lvl="0" marL="0" marR="0" rtl="0" algn="l">
              <a:lnSpc>
                <a:spcPct val="140023"/>
              </a:lnSpc>
              <a:spcBef>
                <a:spcPts val="0"/>
              </a:spcBef>
              <a:spcAft>
                <a:spcPts val="0"/>
              </a:spcAft>
              <a:buNone/>
            </a:pPr>
            <a:r>
              <a:t/>
            </a:r>
            <a:endParaRPr i="0" sz="2400" u="none" cap="none" strike="noStrike">
              <a:solidFill>
                <a:schemeClr val="dk1"/>
              </a:solidFill>
              <a:latin typeface="Times New Roman"/>
              <a:ea typeface="Times New Roman"/>
              <a:cs typeface="Times New Roman"/>
              <a:sym typeface="Times New Roman"/>
            </a:endParaRPr>
          </a:p>
          <a:p>
            <a:pPr indent="0" lvl="0" marL="0" marR="0" rtl="0" algn="l">
              <a:lnSpc>
                <a:spcPct val="140023"/>
              </a:lnSpc>
              <a:spcBef>
                <a:spcPts val="0"/>
              </a:spcBef>
              <a:spcAft>
                <a:spcPts val="0"/>
              </a:spcAft>
              <a:buNone/>
            </a:pPr>
            <a:r>
              <a:rPr b="1" i="0" lang="en-US" sz="2400" u="none" cap="none" strike="noStrike">
                <a:solidFill>
                  <a:srgbClr val="980000"/>
                </a:solidFill>
                <a:latin typeface="Times New Roman"/>
                <a:ea typeface="Times New Roman"/>
                <a:cs typeface="Times New Roman"/>
                <a:sym typeface="Times New Roman"/>
              </a:rPr>
              <a:t>Problem Statement</a:t>
            </a:r>
            <a:endParaRPr b="1" sz="2400">
              <a:solidFill>
                <a:srgbClr val="980000"/>
              </a:solidFill>
              <a:latin typeface="Times New Roman"/>
              <a:ea typeface="Times New Roman"/>
              <a:cs typeface="Times New Roman"/>
              <a:sym typeface="Times New Roman"/>
            </a:endParaRPr>
          </a:p>
          <a:p>
            <a:pPr indent="-267876" lvl="1" marL="560643" marR="0" rtl="0" algn="l">
              <a:lnSpc>
                <a:spcPct val="140023"/>
              </a:lnSpc>
              <a:spcBef>
                <a:spcPts val="0"/>
              </a:spcBef>
              <a:spcAft>
                <a:spcPts val="0"/>
              </a:spcAft>
              <a:buClr>
                <a:schemeClr val="dk1"/>
              </a:buClr>
              <a:buSzPts val="2400"/>
              <a:buFont typeface="Times New Roman"/>
              <a:buChar char="•"/>
            </a:pPr>
            <a:r>
              <a:rPr i="0" lang="en-US" sz="2400" u="none" cap="none" strike="noStrike">
                <a:solidFill>
                  <a:schemeClr val="dk1"/>
                </a:solidFill>
                <a:latin typeface="Times New Roman"/>
                <a:ea typeface="Times New Roman"/>
                <a:cs typeface="Times New Roman"/>
                <a:sym typeface="Times New Roman"/>
              </a:rPr>
              <a:t>Limited annotated medical images create challenges for deep learning</a:t>
            </a:r>
            <a:endParaRPr sz="2400">
              <a:solidFill>
                <a:schemeClr val="dk1"/>
              </a:solidFill>
              <a:latin typeface="Times New Roman"/>
              <a:ea typeface="Times New Roman"/>
              <a:cs typeface="Times New Roman"/>
              <a:sym typeface="Times New Roman"/>
            </a:endParaRPr>
          </a:p>
          <a:p>
            <a:pPr indent="-267876" lvl="1" marL="560643" marR="0" rtl="0" algn="l">
              <a:lnSpc>
                <a:spcPct val="140023"/>
              </a:lnSpc>
              <a:spcBef>
                <a:spcPts val="0"/>
              </a:spcBef>
              <a:spcAft>
                <a:spcPts val="0"/>
              </a:spcAft>
              <a:buClr>
                <a:schemeClr val="dk1"/>
              </a:buClr>
              <a:buSzPts val="2400"/>
              <a:buFont typeface="Times New Roman"/>
              <a:buChar char="•"/>
            </a:pPr>
            <a:r>
              <a:rPr i="0" lang="en-US" sz="2400" u="none" cap="none" strike="noStrike">
                <a:solidFill>
                  <a:schemeClr val="dk1"/>
                </a:solidFill>
                <a:latin typeface="Times New Roman"/>
                <a:ea typeface="Times New Roman"/>
                <a:cs typeface="Times New Roman"/>
                <a:sym typeface="Times New Roman"/>
              </a:rPr>
              <a:t>Class imbalance impacts model performance</a:t>
            </a:r>
            <a:endParaRPr sz="2400">
              <a:solidFill>
                <a:schemeClr val="dk1"/>
              </a:solidFill>
              <a:latin typeface="Times New Roman"/>
              <a:ea typeface="Times New Roman"/>
              <a:cs typeface="Times New Roman"/>
              <a:sym typeface="Times New Roman"/>
            </a:endParaRPr>
          </a:p>
          <a:p>
            <a:pPr indent="0" lvl="0" marL="0" marR="0" rtl="0" algn="l">
              <a:lnSpc>
                <a:spcPct val="140023"/>
              </a:lnSpc>
              <a:spcBef>
                <a:spcPts val="0"/>
              </a:spcBef>
              <a:spcAft>
                <a:spcPts val="0"/>
              </a:spcAft>
              <a:buNone/>
            </a:pPr>
            <a:r>
              <a:t/>
            </a:r>
            <a:endParaRPr i="0" sz="2400" u="none" cap="none" strike="noStrike">
              <a:solidFill>
                <a:schemeClr val="dk1"/>
              </a:solidFill>
              <a:latin typeface="Times New Roman"/>
              <a:ea typeface="Times New Roman"/>
              <a:cs typeface="Times New Roman"/>
              <a:sym typeface="Times New Roman"/>
            </a:endParaRPr>
          </a:p>
          <a:p>
            <a:pPr indent="0" lvl="0" marL="0" marR="0" rtl="0" algn="l">
              <a:lnSpc>
                <a:spcPct val="140023"/>
              </a:lnSpc>
              <a:spcBef>
                <a:spcPts val="0"/>
              </a:spcBef>
              <a:spcAft>
                <a:spcPts val="0"/>
              </a:spcAft>
              <a:buNone/>
            </a:pPr>
            <a:r>
              <a:rPr b="1" i="0" lang="en-US" sz="2400" u="none" cap="none" strike="noStrike">
                <a:solidFill>
                  <a:srgbClr val="980000"/>
                </a:solidFill>
                <a:latin typeface="Times New Roman"/>
                <a:ea typeface="Times New Roman"/>
                <a:cs typeface="Times New Roman"/>
                <a:sym typeface="Times New Roman"/>
              </a:rPr>
              <a:t>Overview of Components</a:t>
            </a:r>
            <a:endParaRPr b="1" sz="2400">
              <a:solidFill>
                <a:srgbClr val="980000"/>
              </a:solidFill>
              <a:latin typeface="Times New Roman"/>
              <a:ea typeface="Times New Roman"/>
              <a:cs typeface="Times New Roman"/>
              <a:sym typeface="Times New Roman"/>
            </a:endParaRPr>
          </a:p>
          <a:p>
            <a:pPr indent="-267876" lvl="1" marL="560643" marR="0" rtl="0" algn="l">
              <a:lnSpc>
                <a:spcPct val="140023"/>
              </a:lnSpc>
              <a:spcBef>
                <a:spcPts val="0"/>
              </a:spcBef>
              <a:spcAft>
                <a:spcPts val="0"/>
              </a:spcAft>
              <a:buClr>
                <a:schemeClr val="dk1"/>
              </a:buClr>
              <a:buSzPts val="2400"/>
              <a:buFont typeface="Times New Roman"/>
              <a:buChar char="•"/>
            </a:pPr>
            <a:r>
              <a:rPr i="0" lang="en-US" sz="2400" u="none" cap="none" strike="noStrike">
                <a:solidFill>
                  <a:schemeClr val="dk1"/>
                </a:solidFill>
                <a:latin typeface="Times New Roman"/>
                <a:ea typeface="Times New Roman"/>
                <a:cs typeface="Times New Roman"/>
                <a:sym typeface="Times New Roman"/>
              </a:rPr>
              <a:t>Hyperthyroidism Diagnosis using SPECT scans &amp; deep learning</a:t>
            </a:r>
            <a:endParaRPr sz="2400">
              <a:solidFill>
                <a:schemeClr val="dk1"/>
              </a:solidFill>
              <a:latin typeface="Times New Roman"/>
              <a:ea typeface="Times New Roman"/>
              <a:cs typeface="Times New Roman"/>
              <a:sym typeface="Times New Roman"/>
            </a:endParaRPr>
          </a:p>
          <a:p>
            <a:pPr indent="-267876" lvl="1" marL="560643" marR="0" rtl="0" algn="l">
              <a:lnSpc>
                <a:spcPct val="140023"/>
              </a:lnSpc>
              <a:spcBef>
                <a:spcPts val="0"/>
              </a:spcBef>
              <a:spcAft>
                <a:spcPts val="0"/>
              </a:spcAft>
              <a:buClr>
                <a:schemeClr val="dk1"/>
              </a:buClr>
              <a:buSzPts val="2400"/>
              <a:buFont typeface="Times New Roman"/>
              <a:buChar char="•"/>
            </a:pPr>
            <a:r>
              <a:rPr i="0" lang="en-US" sz="2400" u="none" cap="none" strike="noStrike">
                <a:solidFill>
                  <a:schemeClr val="dk1"/>
                </a:solidFill>
                <a:latin typeface="Times New Roman"/>
                <a:ea typeface="Times New Roman"/>
                <a:cs typeface="Times New Roman"/>
                <a:sym typeface="Times New Roman"/>
              </a:rPr>
              <a:t>Inherited Imbalance of medical scans</a:t>
            </a:r>
            <a:endParaRPr sz="2400">
              <a:solidFill>
                <a:schemeClr val="dk1"/>
              </a:solidFill>
              <a:latin typeface="Times New Roman"/>
              <a:ea typeface="Times New Roman"/>
              <a:cs typeface="Times New Roman"/>
              <a:sym typeface="Times New Roman"/>
            </a:endParaRPr>
          </a:p>
          <a:p>
            <a:pPr indent="-267876" lvl="1" marL="560643" marR="0" rtl="0" algn="l">
              <a:lnSpc>
                <a:spcPct val="140023"/>
              </a:lnSpc>
              <a:spcBef>
                <a:spcPts val="0"/>
              </a:spcBef>
              <a:spcAft>
                <a:spcPts val="0"/>
              </a:spcAft>
              <a:buClr>
                <a:schemeClr val="dk1"/>
              </a:buClr>
              <a:buSzPts val="2400"/>
              <a:buFont typeface="Times New Roman"/>
              <a:buChar char="•"/>
            </a:pPr>
            <a:r>
              <a:rPr i="0" lang="en-US" sz="2400" u="none" cap="none" strike="noStrike">
                <a:solidFill>
                  <a:schemeClr val="dk1"/>
                </a:solidFill>
                <a:latin typeface="Times New Roman"/>
                <a:ea typeface="Times New Roman"/>
                <a:cs typeface="Times New Roman"/>
                <a:sym typeface="Times New Roman"/>
              </a:rPr>
              <a:t>Tackling data imbalance &amp; augmentation challenges</a:t>
            </a:r>
            <a:endParaRPr sz="2400">
              <a:solidFill>
                <a:schemeClr val="dk1"/>
              </a:solidFill>
              <a:latin typeface="Times New Roman"/>
              <a:ea typeface="Times New Roman"/>
              <a:cs typeface="Times New Roman"/>
              <a:sym typeface="Times New Roman"/>
            </a:endParaRPr>
          </a:p>
          <a:p>
            <a:pPr indent="0" lvl="0" marL="0" marR="0" rtl="0" algn="l">
              <a:lnSpc>
                <a:spcPct val="140023"/>
              </a:lnSpc>
              <a:spcBef>
                <a:spcPts val="0"/>
              </a:spcBef>
              <a:spcAft>
                <a:spcPts val="0"/>
              </a:spcAft>
              <a:buNone/>
            </a:pPr>
            <a:r>
              <a:t/>
            </a:r>
            <a:endParaRPr i="0" sz="2400" u="none" cap="none" strike="noStrike">
              <a:solidFill>
                <a:schemeClr val="dk1"/>
              </a:solidFill>
              <a:latin typeface="Times New Roman"/>
              <a:ea typeface="Times New Roman"/>
              <a:cs typeface="Times New Roman"/>
              <a:sym typeface="Times New Roman"/>
            </a:endParaRPr>
          </a:p>
          <a:p>
            <a:pPr indent="0" lvl="0" marL="0" marR="0" rtl="0" algn="l">
              <a:lnSpc>
                <a:spcPct val="140015"/>
              </a:lnSpc>
              <a:spcBef>
                <a:spcPts val="0"/>
              </a:spcBef>
              <a:spcAft>
                <a:spcPts val="0"/>
              </a:spcAft>
              <a:buNone/>
            </a:pPr>
            <a:r>
              <a:rPr b="1" i="0" lang="en-US" sz="2400" u="none" cap="none" strike="noStrike">
                <a:solidFill>
                  <a:srgbClr val="980000"/>
                </a:solidFill>
                <a:latin typeface="Times New Roman"/>
                <a:ea typeface="Times New Roman"/>
                <a:cs typeface="Times New Roman"/>
                <a:sym typeface="Times New Roman"/>
              </a:rPr>
              <a:t>Our Approach</a:t>
            </a:r>
            <a:endParaRPr b="1" sz="2400">
              <a:solidFill>
                <a:srgbClr val="980000"/>
              </a:solidFill>
              <a:latin typeface="Times New Roman"/>
              <a:ea typeface="Times New Roman"/>
              <a:cs typeface="Times New Roman"/>
              <a:sym typeface="Times New Roman"/>
            </a:endParaRPr>
          </a:p>
          <a:p>
            <a:pPr indent="-267876" lvl="1" marL="560643" marR="0" rtl="0" algn="l">
              <a:lnSpc>
                <a:spcPct val="140023"/>
              </a:lnSpc>
              <a:spcBef>
                <a:spcPts val="0"/>
              </a:spcBef>
              <a:spcAft>
                <a:spcPts val="0"/>
              </a:spcAft>
              <a:buClr>
                <a:schemeClr val="dk1"/>
              </a:buClr>
              <a:buSzPts val="2400"/>
              <a:buFont typeface="Times New Roman"/>
              <a:buChar char="•"/>
            </a:pPr>
            <a:r>
              <a:rPr i="0" lang="en-US" sz="2400" u="none" cap="none" strike="noStrike">
                <a:solidFill>
                  <a:schemeClr val="dk1"/>
                </a:solidFill>
                <a:latin typeface="Times New Roman"/>
                <a:ea typeface="Times New Roman"/>
                <a:cs typeface="Times New Roman"/>
                <a:sym typeface="Times New Roman"/>
              </a:rPr>
              <a:t>Data Augmentation: Basic techniques, STEM (SMOTE-ENN-MIXUP), GAN-based augmentation, </a:t>
            </a:r>
            <a:r>
              <a:rPr lang="en-US" sz="2400">
                <a:solidFill>
                  <a:schemeClr val="dk1"/>
                </a:solidFill>
                <a:latin typeface="Times New Roman"/>
                <a:ea typeface="Times New Roman"/>
                <a:cs typeface="Times New Roman"/>
                <a:sym typeface="Times New Roman"/>
              </a:rPr>
              <a:t>diffusion-</a:t>
            </a:r>
            <a:r>
              <a:rPr i="0" lang="en-US" sz="2400" u="none" cap="none" strike="noStrike">
                <a:solidFill>
                  <a:schemeClr val="dk1"/>
                </a:solidFill>
                <a:latin typeface="Times New Roman"/>
                <a:ea typeface="Times New Roman"/>
                <a:cs typeface="Times New Roman"/>
                <a:sym typeface="Times New Roman"/>
              </a:rPr>
              <a:t>based techniques</a:t>
            </a:r>
            <a:endParaRPr sz="2400">
              <a:solidFill>
                <a:schemeClr val="dk1"/>
              </a:solidFill>
              <a:latin typeface="Times New Roman"/>
              <a:ea typeface="Times New Roman"/>
              <a:cs typeface="Times New Roman"/>
              <a:sym typeface="Times New Roman"/>
            </a:endParaRPr>
          </a:p>
          <a:p>
            <a:pPr indent="-267876" lvl="1" marL="560643" marR="0" rtl="0" algn="l">
              <a:lnSpc>
                <a:spcPct val="140023"/>
              </a:lnSpc>
              <a:spcBef>
                <a:spcPts val="0"/>
              </a:spcBef>
              <a:spcAft>
                <a:spcPts val="0"/>
              </a:spcAft>
              <a:buClr>
                <a:schemeClr val="dk1"/>
              </a:buClr>
              <a:buSzPts val="2400"/>
              <a:buFont typeface="Times New Roman"/>
              <a:buChar char="•"/>
            </a:pPr>
            <a:r>
              <a:rPr i="0" lang="en-US" sz="2400" u="none" cap="none" strike="noStrike">
                <a:solidFill>
                  <a:schemeClr val="dk1"/>
                </a:solidFill>
                <a:latin typeface="Times New Roman"/>
                <a:ea typeface="Times New Roman"/>
                <a:cs typeface="Times New Roman"/>
                <a:sym typeface="Times New Roman"/>
              </a:rPr>
              <a:t>Model Evaluation:  3-CNN, AlexNet, MobileNetV2, Transfer learning with ResNet50V2</a:t>
            </a:r>
            <a:endParaRPr sz="2400">
              <a:solidFill>
                <a:schemeClr val="dk1"/>
              </a:solidFill>
              <a:latin typeface="Times New Roman"/>
              <a:ea typeface="Times New Roman"/>
              <a:cs typeface="Times New Roman"/>
              <a:sym typeface="Times New Roman"/>
            </a:endParaRPr>
          </a:p>
          <a:p>
            <a:pPr indent="-267876" lvl="1" marL="560643" marR="0" rtl="0" algn="l">
              <a:lnSpc>
                <a:spcPct val="140023"/>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Comparative analysis of all the techniques</a:t>
            </a:r>
            <a:endParaRPr sz="2400">
              <a:solidFill>
                <a:schemeClr val="dk1"/>
              </a:solidFill>
            </a:endParaRPr>
          </a:p>
          <a:p>
            <a:pPr indent="0" lvl="0" marL="0" marR="0" rtl="0" algn="l">
              <a:lnSpc>
                <a:spcPct val="140023"/>
              </a:lnSpc>
              <a:spcBef>
                <a:spcPts val="0"/>
              </a:spcBef>
              <a:spcAft>
                <a:spcPts val="0"/>
              </a:spcAft>
              <a:buNone/>
            </a:pPr>
            <a:r>
              <a:t/>
            </a:r>
            <a:endParaRPr b="0" i="0" sz="2596" u="none" cap="none" strike="noStrike">
              <a:solidFill>
                <a:srgbClr val="F9F7F0"/>
              </a:solidFill>
              <a:latin typeface="Times New Roman"/>
              <a:ea typeface="Times New Roman"/>
              <a:cs typeface="Times New Roman"/>
              <a:sym typeface="Times New Roman"/>
            </a:endParaRPr>
          </a:p>
        </p:txBody>
      </p:sp>
      <p:sp>
        <p:nvSpPr>
          <p:cNvPr id="111" name="Google Shape;111;p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0"/>
          <p:cNvSpPr txBox="1"/>
          <p:nvPr/>
        </p:nvSpPr>
        <p:spPr>
          <a:xfrm>
            <a:off x="534033" y="106564"/>
            <a:ext cx="16442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200" u="none" cap="none" strike="noStrike">
                <a:solidFill>
                  <a:srgbClr val="1255CC"/>
                </a:solidFill>
                <a:latin typeface="Hanuman"/>
                <a:ea typeface="Hanuman"/>
                <a:cs typeface="Hanuman"/>
                <a:sym typeface="Hanuman"/>
              </a:rPr>
              <a:t>3-CNN</a:t>
            </a:r>
            <a:endParaRPr>
              <a:solidFill>
                <a:srgbClr val="1255CC"/>
              </a:solidFill>
            </a:endParaRPr>
          </a:p>
        </p:txBody>
      </p:sp>
      <p:cxnSp>
        <p:nvCxnSpPr>
          <p:cNvPr id="390" name="Google Shape;390;p30"/>
          <p:cNvCxnSpPr/>
          <p:nvPr/>
        </p:nvCxnSpPr>
        <p:spPr>
          <a:xfrm rot="10800000">
            <a:off x="461337" y="1214769"/>
            <a:ext cx="8221200" cy="0"/>
          </a:xfrm>
          <a:prstGeom prst="straightConnector1">
            <a:avLst/>
          </a:prstGeom>
          <a:noFill/>
          <a:ln cap="flat" cmpd="sng" w="19050">
            <a:solidFill>
              <a:schemeClr val="dk1"/>
            </a:solidFill>
            <a:prstDash val="solid"/>
            <a:round/>
            <a:headEnd len="sm" w="sm" type="none"/>
            <a:tailEnd len="sm" w="sm" type="none"/>
          </a:ln>
        </p:spPr>
      </p:cxnSp>
      <p:sp>
        <p:nvSpPr>
          <p:cNvPr id="391" name="Google Shape;391;p30"/>
          <p:cNvSpPr txBox="1"/>
          <p:nvPr/>
        </p:nvSpPr>
        <p:spPr>
          <a:xfrm>
            <a:off x="534033" y="1404181"/>
            <a:ext cx="17754000" cy="89811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2652" u="none" cap="none" strike="noStrike">
                <a:solidFill>
                  <a:schemeClr val="dk1"/>
                </a:solidFill>
                <a:latin typeface="Times New Roman"/>
                <a:ea typeface="Times New Roman"/>
                <a:cs typeface="Times New Roman"/>
                <a:sym typeface="Times New Roman"/>
              </a:rPr>
              <a:t>3-CNN is a </a:t>
            </a:r>
            <a:r>
              <a:rPr b="0" i="0" lang="en-US" sz="2652" u="none" cap="none" strike="noStrike">
                <a:solidFill>
                  <a:srgbClr val="980000"/>
                </a:solidFill>
                <a:latin typeface="Times New Roman"/>
                <a:ea typeface="Times New Roman"/>
                <a:cs typeface="Times New Roman"/>
                <a:sym typeface="Times New Roman"/>
              </a:rPr>
              <a:t>3-layer Convolutional Neural Network</a:t>
            </a:r>
            <a:r>
              <a:rPr b="0" i="0" lang="en-US" sz="2652" u="none" cap="none" strike="noStrike">
                <a:solidFill>
                  <a:schemeClr val="dk1"/>
                </a:solidFill>
                <a:latin typeface="Times New Roman"/>
                <a:ea typeface="Times New Roman"/>
                <a:cs typeface="Times New Roman"/>
                <a:sym typeface="Times New Roman"/>
              </a:rPr>
              <a:t>, a lightweight deep learning architecture designed for </a:t>
            </a:r>
            <a:r>
              <a:rPr b="0" i="0" lang="en-US" sz="2652" u="none" cap="none" strike="noStrike">
                <a:solidFill>
                  <a:srgbClr val="980000"/>
                </a:solidFill>
                <a:latin typeface="Times New Roman"/>
                <a:ea typeface="Times New Roman"/>
                <a:cs typeface="Times New Roman"/>
                <a:sym typeface="Times New Roman"/>
              </a:rPr>
              <a:t>small datasets</a:t>
            </a:r>
            <a:r>
              <a:rPr b="0" i="0" lang="en-US" sz="2652" u="none" cap="none" strike="noStrike">
                <a:solidFill>
                  <a:schemeClr val="dk1"/>
                </a:solidFill>
                <a:latin typeface="Times New Roman"/>
                <a:ea typeface="Times New Roman"/>
                <a:cs typeface="Times New Roman"/>
                <a:sym typeface="Times New Roman"/>
              </a:rPr>
              <a:t>, balancing performance and computational efficiency.</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It consists of </a:t>
            </a:r>
            <a:endParaRPr>
              <a:solidFill>
                <a:schemeClr val="dk1"/>
              </a:solidFill>
            </a:endParaRPr>
          </a:p>
          <a:p>
            <a:pPr indent="-381761" lvl="2" marL="1145283"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three convolutional layers, followed by </a:t>
            </a:r>
            <a:endParaRPr>
              <a:solidFill>
                <a:schemeClr val="dk1"/>
              </a:solidFill>
            </a:endParaRPr>
          </a:p>
          <a:p>
            <a:pPr indent="-429481" lvl="3" marL="1717924" marR="0" rtl="0" algn="l">
              <a:lnSpc>
                <a:spcPct val="140007"/>
              </a:lnSpc>
              <a:spcBef>
                <a:spcPts val="0"/>
              </a:spcBef>
              <a:spcAft>
                <a:spcPts val="0"/>
              </a:spcAft>
              <a:buClr>
                <a:srgbClr val="980000"/>
              </a:buClr>
              <a:buSzPts val="2652"/>
              <a:buFont typeface="Arial"/>
              <a:buChar char="￭"/>
            </a:pPr>
            <a:r>
              <a:rPr b="0" i="0" lang="en-US" sz="2652" u="none" cap="none" strike="noStrike">
                <a:solidFill>
                  <a:srgbClr val="980000"/>
                </a:solidFill>
                <a:latin typeface="Times New Roman"/>
                <a:ea typeface="Times New Roman"/>
                <a:cs typeface="Times New Roman"/>
                <a:sym typeface="Times New Roman"/>
              </a:rPr>
              <a:t>activation functions (ReLU), </a:t>
            </a:r>
            <a:endParaRPr>
              <a:solidFill>
                <a:srgbClr val="980000"/>
              </a:solidFill>
            </a:endParaRPr>
          </a:p>
          <a:p>
            <a:pPr indent="-429481" lvl="3" marL="1717924" marR="0" rtl="0" algn="l">
              <a:lnSpc>
                <a:spcPct val="140007"/>
              </a:lnSpc>
              <a:spcBef>
                <a:spcPts val="0"/>
              </a:spcBef>
              <a:spcAft>
                <a:spcPts val="0"/>
              </a:spcAft>
              <a:buClr>
                <a:srgbClr val="980000"/>
              </a:buClr>
              <a:buSzPts val="2652"/>
              <a:buFont typeface="Arial"/>
              <a:buChar char="￭"/>
            </a:pPr>
            <a:r>
              <a:rPr b="0" i="0" lang="en-US" sz="2652" u="none" cap="none" strike="noStrike">
                <a:solidFill>
                  <a:srgbClr val="980000"/>
                </a:solidFill>
                <a:latin typeface="Times New Roman"/>
                <a:ea typeface="Times New Roman"/>
                <a:cs typeface="Times New Roman"/>
                <a:sym typeface="Times New Roman"/>
              </a:rPr>
              <a:t>batch normalization,</a:t>
            </a:r>
            <a:endParaRPr>
              <a:solidFill>
                <a:srgbClr val="980000"/>
              </a:solidFill>
            </a:endParaRPr>
          </a:p>
          <a:p>
            <a:pPr indent="-429481" lvl="3" marL="1717924" marR="0" rtl="0" algn="l">
              <a:lnSpc>
                <a:spcPct val="140007"/>
              </a:lnSpc>
              <a:spcBef>
                <a:spcPts val="0"/>
              </a:spcBef>
              <a:spcAft>
                <a:spcPts val="0"/>
              </a:spcAft>
              <a:buClr>
                <a:srgbClr val="980000"/>
              </a:buClr>
              <a:buSzPts val="2652"/>
              <a:buFont typeface="Arial"/>
              <a:buChar char="￭"/>
            </a:pPr>
            <a:r>
              <a:rPr b="0" i="0" lang="en-US" sz="2652" u="none" cap="none" strike="noStrike">
                <a:solidFill>
                  <a:srgbClr val="980000"/>
                </a:solidFill>
                <a:latin typeface="Times New Roman"/>
                <a:ea typeface="Times New Roman"/>
                <a:cs typeface="Times New Roman"/>
                <a:sym typeface="Times New Roman"/>
              </a:rPr>
              <a:t>max-pooling </a:t>
            </a:r>
            <a:endParaRPr>
              <a:solidFill>
                <a:srgbClr val="980000"/>
              </a:solidFill>
            </a:endParaRPr>
          </a:p>
          <a:p>
            <a:pPr indent="-381762" lvl="2" marL="1145283"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to reduce spatial dimensions while retaining key features.</a:t>
            </a:r>
            <a:endParaRPr sz="2652">
              <a:solidFill>
                <a:schemeClr val="dk1"/>
              </a:solidFill>
              <a:latin typeface="Times New Roman"/>
              <a:ea typeface="Times New Roman"/>
              <a:cs typeface="Times New Roman"/>
              <a:sym typeface="Times New Roman"/>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The final layers include </a:t>
            </a:r>
            <a:endParaRPr>
              <a:solidFill>
                <a:schemeClr val="dk1"/>
              </a:solidFill>
            </a:endParaRPr>
          </a:p>
          <a:p>
            <a:pPr indent="-381761" lvl="2" marL="1145283"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fully connected (dense) layers [</a:t>
            </a:r>
            <a:r>
              <a:rPr b="0" i="0" lang="en-US" sz="2652" u="none" cap="none" strike="noStrike">
                <a:solidFill>
                  <a:srgbClr val="980000"/>
                </a:solidFill>
                <a:latin typeface="Times New Roman"/>
                <a:ea typeface="Times New Roman"/>
                <a:cs typeface="Times New Roman"/>
                <a:sym typeface="Times New Roman"/>
              </a:rPr>
              <a:t>ReLU activation</a:t>
            </a:r>
            <a:r>
              <a:rPr b="0" i="0" lang="en-US" sz="2652" u="none" cap="none" strike="noStrike">
                <a:solidFill>
                  <a:schemeClr val="dk1"/>
                </a:solidFill>
                <a:latin typeface="Times New Roman"/>
                <a:ea typeface="Times New Roman"/>
                <a:cs typeface="Times New Roman"/>
                <a:sym typeface="Times New Roman"/>
              </a:rPr>
              <a:t>]</a:t>
            </a:r>
            <a:endParaRPr>
              <a:solidFill>
                <a:schemeClr val="dk1"/>
              </a:solidFill>
            </a:endParaRPr>
          </a:p>
          <a:p>
            <a:pPr indent="-381762" lvl="2" marL="1145283"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 a </a:t>
            </a:r>
            <a:r>
              <a:rPr b="0" i="0" lang="en-US" sz="2652" u="none" cap="none" strike="noStrike">
                <a:solidFill>
                  <a:srgbClr val="980000"/>
                </a:solidFill>
                <a:latin typeface="Times New Roman"/>
                <a:ea typeface="Times New Roman"/>
                <a:cs typeface="Times New Roman"/>
                <a:sym typeface="Times New Roman"/>
              </a:rPr>
              <a:t>softmax output layer</a:t>
            </a:r>
            <a:r>
              <a:rPr b="0" i="0" lang="en-US" sz="2652" u="none" cap="none" strike="noStrike">
                <a:solidFill>
                  <a:schemeClr val="dk1"/>
                </a:solidFill>
                <a:latin typeface="Times New Roman"/>
                <a:ea typeface="Times New Roman"/>
                <a:cs typeface="Times New Roman"/>
                <a:sym typeface="Times New Roman"/>
              </a:rPr>
              <a:t>, enabling multi-class classification.</a:t>
            </a:r>
            <a:endParaRPr b="0" i="0" sz="2652" u="none" cap="none" strike="noStrike">
              <a:solidFill>
                <a:schemeClr val="dk1"/>
              </a:solidFill>
              <a:latin typeface="Times New Roman"/>
              <a:ea typeface="Times New Roman"/>
              <a:cs typeface="Times New Roman"/>
              <a:sym typeface="Times New Roman"/>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3-CNN is particularly useful for </a:t>
            </a:r>
            <a:r>
              <a:rPr b="0" i="0" lang="en-US" sz="2652" u="none" cap="none" strike="noStrike">
                <a:solidFill>
                  <a:srgbClr val="980000"/>
                </a:solidFill>
                <a:latin typeface="Times New Roman"/>
                <a:ea typeface="Times New Roman"/>
                <a:cs typeface="Times New Roman"/>
                <a:sym typeface="Times New Roman"/>
              </a:rPr>
              <a:t>small and imbalanced datasets</a:t>
            </a:r>
            <a:r>
              <a:rPr b="0" i="0" lang="en-US" sz="2652" u="none" cap="none" strike="noStrike">
                <a:solidFill>
                  <a:schemeClr val="dk1"/>
                </a:solidFill>
                <a:latin typeface="Times New Roman"/>
                <a:ea typeface="Times New Roman"/>
                <a:cs typeface="Times New Roman"/>
                <a:sym typeface="Times New Roman"/>
              </a:rPr>
              <a:t> as it prevents </a:t>
            </a:r>
            <a:r>
              <a:rPr b="0" i="0" lang="en-US" sz="2652" u="none" cap="none" strike="noStrike">
                <a:solidFill>
                  <a:srgbClr val="980000"/>
                </a:solidFill>
                <a:latin typeface="Times New Roman"/>
                <a:ea typeface="Times New Roman"/>
                <a:cs typeface="Times New Roman"/>
                <a:sym typeface="Times New Roman"/>
              </a:rPr>
              <a:t>overfitting</a:t>
            </a:r>
            <a:r>
              <a:rPr b="0" i="0" lang="en-US" sz="2652" u="none" cap="none" strike="noStrike">
                <a:solidFill>
                  <a:schemeClr val="dk1"/>
                </a:solidFill>
                <a:latin typeface="Times New Roman"/>
                <a:ea typeface="Times New Roman"/>
                <a:cs typeface="Times New Roman"/>
                <a:sym typeface="Times New Roman"/>
              </a:rPr>
              <a:t> while extracting essential spatial features from medical images.</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Compared to deeper networks, a 3-layer CNN is </a:t>
            </a:r>
            <a:r>
              <a:rPr b="0" i="0" lang="en-US" sz="2652" u="none" cap="none" strike="noStrike">
                <a:solidFill>
                  <a:srgbClr val="980000"/>
                </a:solidFill>
                <a:latin typeface="Times New Roman"/>
                <a:ea typeface="Times New Roman"/>
                <a:cs typeface="Times New Roman"/>
                <a:sym typeface="Times New Roman"/>
              </a:rPr>
              <a:t>computationally less expensive</a:t>
            </a:r>
            <a:r>
              <a:rPr b="0" i="0" lang="en-US" sz="2652" u="none" cap="none" strike="noStrike">
                <a:solidFill>
                  <a:schemeClr val="dk1"/>
                </a:solidFill>
                <a:latin typeface="Times New Roman"/>
                <a:ea typeface="Times New Roman"/>
                <a:cs typeface="Times New Roman"/>
                <a:sym typeface="Times New Roman"/>
              </a:rPr>
              <a:t>, making it suitable for medical applications where data is limited.</a:t>
            </a:r>
            <a:endParaRPr>
              <a:solidFill>
                <a:schemeClr val="dk1"/>
              </a:solidFill>
            </a:endParaRPr>
          </a:p>
          <a:p>
            <a:pPr indent="0" lvl="0" marL="0" marR="0" rtl="0" algn="l">
              <a:lnSpc>
                <a:spcPct val="140007"/>
              </a:lnSpc>
              <a:spcBef>
                <a:spcPts val="0"/>
              </a:spcBef>
              <a:spcAft>
                <a:spcPts val="0"/>
              </a:spcAft>
              <a:buNone/>
            </a:pPr>
            <a:r>
              <a:t/>
            </a:r>
            <a:endParaRPr b="0" i="0" sz="2652" u="none" cap="none" strike="noStrike">
              <a:solidFill>
                <a:schemeClr val="dk1"/>
              </a:solidFill>
              <a:latin typeface="Times New Roman"/>
              <a:ea typeface="Times New Roman"/>
              <a:cs typeface="Times New Roman"/>
              <a:sym typeface="Times New Roman"/>
            </a:endParaRPr>
          </a:p>
        </p:txBody>
      </p:sp>
      <p:sp>
        <p:nvSpPr>
          <p:cNvPr id="392" name="Google Shape;392;p30"/>
          <p:cNvSpPr/>
          <p:nvPr/>
        </p:nvSpPr>
        <p:spPr>
          <a:xfrm>
            <a:off x="7829199" y="2344939"/>
            <a:ext cx="9146922" cy="3109954"/>
          </a:xfrm>
          <a:custGeom>
            <a:rect b="b" l="l" r="r" t="t"/>
            <a:pathLst>
              <a:path extrusionOk="0" h="3109954" w="9146922">
                <a:moveTo>
                  <a:pt x="0" y="0"/>
                </a:moveTo>
                <a:lnTo>
                  <a:pt x="9146922" y="0"/>
                </a:lnTo>
                <a:lnTo>
                  <a:pt x="9146922" y="3109954"/>
                </a:lnTo>
                <a:lnTo>
                  <a:pt x="0" y="3109954"/>
                </a:lnTo>
                <a:lnTo>
                  <a:pt x="0" y="0"/>
                </a:lnTo>
                <a:close/>
              </a:path>
            </a:pathLst>
          </a:custGeom>
          <a:blipFill rotWithShape="1">
            <a:blip r:embed="rId3">
              <a:alphaModFix/>
            </a:blip>
            <a:stretch>
              <a:fillRect b="0" l="0" r="0" t="0"/>
            </a:stretch>
          </a:blipFill>
          <a:ln>
            <a:noFill/>
          </a:ln>
        </p:spPr>
      </p:sp>
      <p:sp>
        <p:nvSpPr>
          <p:cNvPr id="393" name="Google Shape;393;p30"/>
          <p:cNvSpPr txBox="1"/>
          <p:nvPr/>
        </p:nvSpPr>
        <p:spPr>
          <a:xfrm>
            <a:off x="14494475" y="5648425"/>
            <a:ext cx="3503100" cy="492600"/>
          </a:xfrm>
          <a:prstGeom prst="rect">
            <a:avLst/>
          </a:prstGeom>
          <a:noFill/>
          <a:ln>
            <a:noFill/>
          </a:ln>
        </p:spPr>
        <p:txBody>
          <a:bodyPr anchorCtr="0" anchor="t" bIns="91425" lIns="91425" spcFirstLastPara="1" rIns="91425" wrap="square" tIns="91425">
            <a:spAutoFit/>
          </a:bodyPr>
          <a:lstStyle/>
          <a:p>
            <a:pPr indent="0" lvl="0" marL="0" rtl="0" algn="l">
              <a:lnSpc>
                <a:spcPct val="140007"/>
              </a:lnSpc>
              <a:spcBef>
                <a:spcPts val="0"/>
              </a:spcBef>
              <a:spcAft>
                <a:spcPts val="0"/>
              </a:spcAft>
              <a:buNone/>
            </a:pPr>
            <a:r>
              <a:rPr i="1" lang="en-US" sz="2000">
                <a:solidFill>
                  <a:schemeClr val="dk1"/>
                </a:solidFill>
                <a:latin typeface="Calibri"/>
                <a:ea typeface="Calibri"/>
                <a:cs typeface="Calibri"/>
                <a:sym typeface="Calibri"/>
              </a:rPr>
              <a:t>figure from:</a:t>
            </a:r>
            <a:r>
              <a:rPr i="1" lang="en-US" sz="2000" u="sng">
                <a:solidFill>
                  <a:schemeClr val="hlink"/>
                </a:solidFill>
                <a:latin typeface="Calibri"/>
                <a:ea typeface="Calibri"/>
                <a:cs typeface="Calibri"/>
                <a:sym typeface="Calibri"/>
                <a:hlinkClick r:id="rId4"/>
              </a:rPr>
              <a:t> </a:t>
            </a:r>
            <a:r>
              <a:rPr i="1" lang="en-US" sz="2000" u="sng">
                <a:solidFill>
                  <a:schemeClr val="hlink"/>
                </a:solidFill>
                <a:latin typeface="Calibri"/>
                <a:ea typeface="Calibri"/>
                <a:cs typeface="Calibri"/>
                <a:sym typeface="Calibri"/>
                <a:hlinkClick r:id="rId5"/>
              </a:rPr>
              <a:t>Researchgate.com</a:t>
            </a:r>
            <a:endParaRPr/>
          </a:p>
        </p:txBody>
      </p:sp>
      <p:sp>
        <p:nvSpPr>
          <p:cNvPr id="394" name="Google Shape;394;p3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1"/>
          <p:cNvSpPr txBox="1"/>
          <p:nvPr/>
        </p:nvSpPr>
        <p:spPr>
          <a:xfrm>
            <a:off x="495933" y="53839"/>
            <a:ext cx="16442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200" u="none" cap="none" strike="noStrike">
                <a:solidFill>
                  <a:srgbClr val="1255CC"/>
                </a:solidFill>
                <a:latin typeface="Hanuman"/>
                <a:ea typeface="Hanuman"/>
                <a:cs typeface="Hanuman"/>
                <a:sym typeface="Hanuman"/>
              </a:rPr>
              <a:t>3-CNN</a:t>
            </a:r>
            <a:endParaRPr>
              <a:solidFill>
                <a:srgbClr val="1255CC"/>
              </a:solidFill>
            </a:endParaRPr>
          </a:p>
        </p:txBody>
      </p:sp>
      <p:cxnSp>
        <p:nvCxnSpPr>
          <p:cNvPr id="400" name="Google Shape;400;p31"/>
          <p:cNvCxnSpPr/>
          <p:nvPr/>
        </p:nvCxnSpPr>
        <p:spPr>
          <a:xfrm rot="10800000">
            <a:off x="461337" y="1162044"/>
            <a:ext cx="8221200" cy="0"/>
          </a:xfrm>
          <a:prstGeom prst="straightConnector1">
            <a:avLst/>
          </a:prstGeom>
          <a:noFill/>
          <a:ln cap="flat" cmpd="sng" w="19050">
            <a:solidFill>
              <a:schemeClr val="dk1"/>
            </a:solidFill>
            <a:prstDash val="solid"/>
            <a:round/>
            <a:headEnd len="sm" w="sm" type="none"/>
            <a:tailEnd len="sm" w="sm" type="none"/>
          </a:ln>
        </p:spPr>
      </p:cxnSp>
      <p:sp>
        <p:nvSpPr>
          <p:cNvPr id="401" name="Google Shape;401;p31"/>
          <p:cNvSpPr txBox="1"/>
          <p:nvPr/>
        </p:nvSpPr>
        <p:spPr>
          <a:xfrm>
            <a:off x="495933" y="1323125"/>
            <a:ext cx="17754000" cy="88320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2452" u="none" cap="none" strike="noStrike">
                <a:solidFill>
                  <a:schemeClr val="dk1"/>
                </a:solidFill>
                <a:latin typeface="Times New Roman"/>
                <a:ea typeface="Times New Roman"/>
                <a:cs typeface="Times New Roman"/>
                <a:sym typeface="Times New Roman"/>
              </a:rPr>
              <a:t>Here are the details of the architecture:</a:t>
            </a:r>
            <a:endParaRPr sz="1200">
              <a:solidFill>
                <a:schemeClr val="dk1"/>
              </a:solidFill>
            </a:endParaRPr>
          </a:p>
          <a:p>
            <a:pPr indent="-273621" lvl="1" marL="572641" marR="0" rtl="0" algn="l">
              <a:lnSpc>
                <a:spcPct val="140007"/>
              </a:lnSpc>
              <a:spcBef>
                <a:spcPts val="0"/>
              </a:spcBef>
              <a:spcAft>
                <a:spcPts val="0"/>
              </a:spcAft>
              <a:buClr>
                <a:schemeClr val="dk1"/>
              </a:buClr>
              <a:buSzPts val="2452"/>
              <a:buFont typeface="Arial"/>
              <a:buChar char="•"/>
            </a:pPr>
            <a:r>
              <a:rPr b="1" i="0" lang="en-US" sz="2452" u="none" cap="none" strike="noStrike">
                <a:solidFill>
                  <a:srgbClr val="980000"/>
                </a:solidFill>
                <a:latin typeface="Times New Roman"/>
                <a:ea typeface="Times New Roman"/>
                <a:cs typeface="Times New Roman"/>
                <a:sym typeface="Times New Roman"/>
              </a:rPr>
              <a:t>Input Layer:</a:t>
            </a:r>
            <a:r>
              <a:rPr b="0" i="0" lang="en-US" sz="2452" u="none" cap="none" strike="noStrike">
                <a:solidFill>
                  <a:srgbClr val="980000"/>
                </a:solidFill>
                <a:latin typeface="Times New Roman"/>
                <a:ea typeface="Times New Roman"/>
                <a:cs typeface="Times New Roman"/>
                <a:sym typeface="Times New Roman"/>
              </a:rPr>
              <a:t> </a:t>
            </a:r>
            <a:r>
              <a:rPr b="0" i="0" lang="en-US" sz="2452" u="none" cap="none" strike="noStrike">
                <a:solidFill>
                  <a:schemeClr val="dk1"/>
                </a:solidFill>
                <a:latin typeface="Times New Roman"/>
                <a:ea typeface="Times New Roman"/>
                <a:cs typeface="Times New Roman"/>
                <a:sym typeface="Times New Roman"/>
              </a:rPr>
              <a:t>Takes an image with the shape defined by the input_shape parameter.</a:t>
            </a:r>
            <a:endParaRPr sz="1200">
              <a:solidFill>
                <a:schemeClr val="dk1"/>
              </a:solidFill>
            </a:endParaRPr>
          </a:p>
          <a:p>
            <a:pPr indent="-273621" lvl="1" marL="572641" marR="0" rtl="0" algn="l">
              <a:lnSpc>
                <a:spcPct val="140007"/>
              </a:lnSpc>
              <a:spcBef>
                <a:spcPts val="0"/>
              </a:spcBef>
              <a:spcAft>
                <a:spcPts val="0"/>
              </a:spcAft>
              <a:buClr>
                <a:srgbClr val="980000"/>
              </a:buClr>
              <a:buSzPts val="2452"/>
              <a:buChar char="•"/>
            </a:pPr>
            <a:r>
              <a:rPr b="1" i="0" lang="en-US" sz="2452" u="none" cap="none" strike="noStrike">
                <a:solidFill>
                  <a:srgbClr val="980000"/>
                </a:solidFill>
                <a:latin typeface="Times New Roman"/>
                <a:ea typeface="Times New Roman"/>
                <a:cs typeface="Times New Roman"/>
                <a:sym typeface="Times New Roman"/>
              </a:rPr>
              <a:t>Convolutional Layers:</a:t>
            </a:r>
            <a:endParaRPr b="1" sz="1200">
              <a:solidFill>
                <a:srgbClr val="980000"/>
              </a:solidFill>
            </a:endParaRPr>
          </a:p>
          <a:p>
            <a:pPr indent="-369061" lvl="2" marL="1145283" marR="0" rtl="0" algn="l">
              <a:lnSpc>
                <a:spcPct val="140007"/>
              </a:lnSpc>
              <a:spcBef>
                <a:spcPts val="0"/>
              </a:spcBef>
              <a:spcAft>
                <a:spcPts val="0"/>
              </a:spcAft>
              <a:buClr>
                <a:schemeClr val="dk1"/>
              </a:buClr>
              <a:buSzPts val="2452"/>
              <a:buFont typeface="Arial"/>
              <a:buChar char="⚬"/>
            </a:pPr>
            <a:r>
              <a:rPr b="0" i="0" lang="en-US" sz="2452" u="none" cap="none" strike="noStrike">
                <a:solidFill>
                  <a:schemeClr val="dk1"/>
                </a:solidFill>
                <a:latin typeface="Times New Roman"/>
                <a:ea typeface="Times New Roman"/>
                <a:cs typeface="Times New Roman"/>
                <a:sym typeface="Times New Roman"/>
              </a:rPr>
              <a:t>First block: 32 filters, 3x3 kernel size, ReLU activation.</a:t>
            </a:r>
            <a:endParaRPr sz="1200">
              <a:solidFill>
                <a:schemeClr val="dk1"/>
              </a:solidFill>
            </a:endParaRPr>
          </a:p>
          <a:p>
            <a:pPr indent="-369061" lvl="2" marL="1145283" marR="0" rtl="0" algn="l">
              <a:lnSpc>
                <a:spcPct val="140007"/>
              </a:lnSpc>
              <a:spcBef>
                <a:spcPts val="0"/>
              </a:spcBef>
              <a:spcAft>
                <a:spcPts val="0"/>
              </a:spcAft>
              <a:buClr>
                <a:schemeClr val="dk1"/>
              </a:buClr>
              <a:buSzPts val="2452"/>
              <a:buFont typeface="Arial"/>
              <a:buChar char="⚬"/>
            </a:pPr>
            <a:r>
              <a:rPr b="0" i="0" lang="en-US" sz="2452" u="none" cap="none" strike="noStrike">
                <a:solidFill>
                  <a:schemeClr val="dk1"/>
                </a:solidFill>
                <a:latin typeface="Times New Roman"/>
                <a:ea typeface="Times New Roman"/>
                <a:cs typeface="Times New Roman"/>
                <a:sym typeface="Times New Roman"/>
              </a:rPr>
              <a:t>Second block: 64 filters, 3x3 kernel size, ReLU activation.</a:t>
            </a:r>
            <a:endParaRPr sz="1200">
              <a:solidFill>
                <a:schemeClr val="dk1"/>
              </a:solidFill>
            </a:endParaRPr>
          </a:p>
          <a:p>
            <a:pPr indent="-369061" lvl="2" marL="1145283" marR="0" rtl="0" algn="l">
              <a:lnSpc>
                <a:spcPct val="140007"/>
              </a:lnSpc>
              <a:spcBef>
                <a:spcPts val="0"/>
              </a:spcBef>
              <a:spcAft>
                <a:spcPts val="0"/>
              </a:spcAft>
              <a:buClr>
                <a:schemeClr val="dk1"/>
              </a:buClr>
              <a:buSzPts val="2452"/>
              <a:buFont typeface="Arial"/>
              <a:buChar char="⚬"/>
            </a:pPr>
            <a:r>
              <a:rPr b="0" i="0" lang="en-US" sz="2452" u="none" cap="none" strike="noStrike">
                <a:solidFill>
                  <a:schemeClr val="dk1"/>
                </a:solidFill>
                <a:latin typeface="Times New Roman"/>
                <a:ea typeface="Times New Roman"/>
                <a:cs typeface="Times New Roman"/>
                <a:sym typeface="Times New Roman"/>
              </a:rPr>
              <a:t>Third block: 128 filters, 3x3 kernel size, ReLU activation.</a:t>
            </a:r>
            <a:endParaRPr sz="1200">
              <a:solidFill>
                <a:schemeClr val="dk1"/>
              </a:solidFill>
            </a:endParaRPr>
          </a:p>
          <a:p>
            <a:pPr indent="-273621" lvl="1" marL="572641" marR="0" rtl="0" algn="l">
              <a:lnSpc>
                <a:spcPct val="140007"/>
              </a:lnSpc>
              <a:spcBef>
                <a:spcPts val="0"/>
              </a:spcBef>
              <a:spcAft>
                <a:spcPts val="0"/>
              </a:spcAft>
              <a:buClr>
                <a:schemeClr val="dk1"/>
              </a:buClr>
              <a:buSzPts val="2452"/>
              <a:buFont typeface="Arial"/>
              <a:buChar char="•"/>
            </a:pPr>
            <a:r>
              <a:rPr b="1" i="0" lang="en-US" sz="2452" u="none" cap="none" strike="noStrike">
                <a:solidFill>
                  <a:srgbClr val="980000"/>
                </a:solidFill>
                <a:latin typeface="Times New Roman"/>
                <a:ea typeface="Times New Roman"/>
                <a:cs typeface="Times New Roman"/>
                <a:sym typeface="Times New Roman"/>
              </a:rPr>
              <a:t>Max-Pooling Layers:</a:t>
            </a:r>
            <a:r>
              <a:rPr b="0" i="0" lang="en-US" sz="2452" u="none" cap="none" strike="noStrike">
                <a:solidFill>
                  <a:schemeClr val="dk1"/>
                </a:solidFill>
                <a:latin typeface="Times New Roman"/>
                <a:ea typeface="Times New Roman"/>
                <a:cs typeface="Times New Roman"/>
                <a:sym typeface="Times New Roman"/>
              </a:rPr>
              <a:t> After each convolutional layer, max-pooling with a 2x2 pool size is applied to downsample the feature maps.</a:t>
            </a:r>
            <a:endParaRPr sz="1200">
              <a:solidFill>
                <a:schemeClr val="dk1"/>
              </a:solidFill>
            </a:endParaRPr>
          </a:p>
          <a:p>
            <a:pPr indent="-273621" lvl="1" marL="572641" marR="0" rtl="0" algn="l">
              <a:lnSpc>
                <a:spcPct val="140007"/>
              </a:lnSpc>
              <a:spcBef>
                <a:spcPts val="0"/>
              </a:spcBef>
              <a:spcAft>
                <a:spcPts val="0"/>
              </a:spcAft>
              <a:buClr>
                <a:schemeClr val="dk1"/>
              </a:buClr>
              <a:buSzPts val="2452"/>
              <a:buFont typeface="Arial"/>
              <a:buChar char="•"/>
            </a:pPr>
            <a:r>
              <a:rPr b="1" i="0" lang="en-US" sz="2452" u="none" cap="none" strike="noStrike">
                <a:solidFill>
                  <a:srgbClr val="980000"/>
                </a:solidFill>
                <a:latin typeface="Times New Roman"/>
                <a:ea typeface="Times New Roman"/>
                <a:cs typeface="Times New Roman"/>
                <a:sym typeface="Times New Roman"/>
              </a:rPr>
              <a:t>Flatten Layer:</a:t>
            </a:r>
            <a:r>
              <a:rPr b="0" i="0" lang="en-US" sz="2452" u="none" cap="none" strike="noStrike">
                <a:solidFill>
                  <a:schemeClr val="dk1"/>
                </a:solidFill>
                <a:latin typeface="Times New Roman"/>
                <a:ea typeface="Times New Roman"/>
                <a:cs typeface="Times New Roman"/>
                <a:sym typeface="Times New Roman"/>
              </a:rPr>
              <a:t> Flattens the 3D feature maps into 1D vectors to feed into fully connected layers.</a:t>
            </a:r>
            <a:endParaRPr sz="1200">
              <a:solidFill>
                <a:schemeClr val="dk1"/>
              </a:solidFill>
            </a:endParaRPr>
          </a:p>
          <a:p>
            <a:pPr indent="-273621" lvl="1" marL="572641" marR="0" rtl="0" algn="l">
              <a:lnSpc>
                <a:spcPct val="140007"/>
              </a:lnSpc>
              <a:spcBef>
                <a:spcPts val="0"/>
              </a:spcBef>
              <a:spcAft>
                <a:spcPts val="0"/>
              </a:spcAft>
              <a:buClr>
                <a:srgbClr val="980000"/>
              </a:buClr>
              <a:buSzPts val="2452"/>
              <a:buChar char="•"/>
            </a:pPr>
            <a:r>
              <a:rPr b="1" i="0" lang="en-US" sz="2452" u="none" cap="none" strike="noStrike">
                <a:solidFill>
                  <a:srgbClr val="980000"/>
                </a:solidFill>
                <a:latin typeface="Times New Roman"/>
                <a:ea typeface="Times New Roman"/>
                <a:cs typeface="Times New Roman"/>
                <a:sym typeface="Times New Roman"/>
              </a:rPr>
              <a:t>Fully Connected (Dense) Layers:</a:t>
            </a:r>
            <a:endParaRPr b="1" sz="1200">
              <a:solidFill>
                <a:srgbClr val="980000"/>
              </a:solidFill>
            </a:endParaRPr>
          </a:p>
          <a:p>
            <a:pPr indent="-369061" lvl="2" marL="1145283" marR="0" rtl="0" algn="l">
              <a:lnSpc>
                <a:spcPct val="140007"/>
              </a:lnSpc>
              <a:spcBef>
                <a:spcPts val="0"/>
              </a:spcBef>
              <a:spcAft>
                <a:spcPts val="0"/>
              </a:spcAft>
              <a:buClr>
                <a:schemeClr val="dk1"/>
              </a:buClr>
              <a:buSzPts val="2452"/>
              <a:buFont typeface="Arial"/>
              <a:buChar char="⚬"/>
            </a:pPr>
            <a:r>
              <a:rPr b="0" i="0" lang="en-US" sz="2452" u="none" cap="none" strike="noStrike">
                <a:solidFill>
                  <a:schemeClr val="dk1"/>
                </a:solidFill>
                <a:latin typeface="Times New Roman"/>
                <a:ea typeface="Times New Roman"/>
                <a:cs typeface="Times New Roman"/>
                <a:sym typeface="Times New Roman"/>
              </a:rPr>
              <a:t>First dense layer with 128 units and ReLU activation.</a:t>
            </a:r>
            <a:endParaRPr sz="1200">
              <a:solidFill>
                <a:schemeClr val="dk1"/>
              </a:solidFill>
            </a:endParaRPr>
          </a:p>
          <a:p>
            <a:pPr indent="-369061" lvl="2" marL="1145283" marR="0" rtl="0" algn="l">
              <a:lnSpc>
                <a:spcPct val="140007"/>
              </a:lnSpc>
              <a:spcBef>
                <a:spcPts val="0"/>
              </a:spcBef>
              <a:spcAft>
                <a:spcPts val="0"/>
              </a:spcAft>
              <a:buClr>
                <a:schemeClr val="dk1"/>
              </a:buClr>
              <a:buSzPts val="2452"/>
              <a:buFont typeface="Arial"/>
              <a:buChar char="⚬"/>
            </a:pPr>
            <a:r>
              <a:rPr b="0" i="0" lang="en-US" sz="2452" u="none" cap="none" strike="noStrike">
                <a:solidFill>
                  <a:schemeClr val="dk1"/>
                </a:solidFill>
                <a:latin typeface="Times New Roman"/>
                <a:ea typeface="Times New Roman"/>
                <a:cs typeface="Times New Roman"/>
                <a:sym typeface="Times New Roman"/>
              </a:rPr>
              <a:t>Dropout layer with a rate of 0.5 to reduce overfitting.</a:t>
            </a:r>
            <a:endParaRPr sz="1200">
              <a:solidFill>
                <a:schemeClr val="dk1"/>
              </a:solidFill>
            </a:endParaRPr>
          </a:p>
          <a:p>
            <a:pPr indent="-369061" lvl="2" marL="1145283" marR="0" rtl="0" algn="l">
              <a:lnSpc>
                <a:spcPct val="140007"/>
              </a:lnSpc>
              <a:spcBef>
                <a:spcPts val="0"/>
              </a:spcBef>
              <a:spcAft>
                <a:spcPts val="0"/>
              </a:spcAft>
              <a:buClr>
                <a:schemeClr val="dk1"/>
              </a:buClr>
              <a:buSzPts val="2452"/>
              <a:buFont typeface="Arial"/>
              <a:buChar char="⚬"/>
            </a:pPr>
            <a:r>
              <a:rPr b="0" i="0" lang="en-US" sz="2452" u="none" cap="none" strike="noStrike">
                <a:solidFill>
                  <a:schemeClr val="dk1"/>
                </a:solidFill>
                <a:latin typeface="Times New Roman"/>
                <a:ea typeface="Times New Roman"/>
                <a:cs typeface="Times New Roman"/>
                <a:sym typeface="Times New Roman"/>
              </a:rPr>
              <a:t>Second dense layer with 64 units and ReLU activation.</a:t>
            </a:r>
            <a:endParaRPr sz="1200">
              <a:solidFill>
                <a:schemeClr val="dk1"/>
              </a:solidFill>
            </a:endParaRPr>
          </a:p>
          <a:p>
            <a:pPr indent="-273621" lvl="1" marL="572641" marR="0" rtl="0" algn="l">
              <a:lnSpc>
                <a:spcPct val="140007"/>
              </a:lnSpc>
              <a:spcBef>
                <a:spcPts val="0"/>
              </a:spcBef>
              <a:spcAft>
                <a:spcPts val="0"/>
              </a:spcAft>
              <a:buClr>
                <a:schemeClr val="dk1"/>
              </a:buClr>
              <a:buSzPts val="2452"/>
              <a:buFont typeface="Arial"/>
              <a:buChar char="•"/>
            </a:pPr>
            <a:r>
              <a:rPr b="1" i="0" lang="en-US" sz="2452" u="none" cap="none" strike="noStrike">
                <a:solidFill>
                  <a:srgbClr val="980000"/>
                </a:solidFill>
                <a:latin typeface="Times New Roman"/>
                <a:ea typeface="Times New Roman"/>
                <a:cs typeface="Times New Roman"/>
                <a:sym typeface="Times New Roman"/>
              </a:rPr>
              <a:t>Output Layer: </a:t>
            </a:r>
            <a:r>
              <a:rPr b="0" i="0" lang="en-US" sz="2452" u="none" cap="none" strike="noStrike">
                <a:solidFill>
                  <a:schemeClr val="dk1"/>
                </a:solidFill>
                <a:latin typeface="Times New Roman"/>
                <a:ea typeface="Times New Roman"/>
                <a:cs typeface="Times New Roman"/>
                <a:sym typeface="Times New Roman"/>
              </a:rPr>
              <a:t>A </a:t>
            </a:r>
            <a:r>
              <a:rPr b="0" i="0" lang="en-US" sz="2452" u="none" cap="none" strike="noStrike">
                <a:solidFill>
                  <a:srgbClr val="980000"/>
                </a:solidFill>
                <a:latin typeface="Times New Roman"/>
                <a:ea typeface="Times New Roman"/>
                <a:cs typeface="Times New Roman"/>
                <a:sym typeface="Times New Roman"/>
              </a:rPr>
              <a:t>softmax activation</a:t>
            </a:r>
            <a:r>
              <a:rPr b="0" i="0" lang="en-US" sz="2452" u="none" cap="none" strike="noStrike">
                <a:solidFill>
                  <a:schemeClr val="dk1"/>
                </a:solidFill>
                <a:latin typeface="Times New Roman"/>
                <a:ea typeface="Times New Roman"/>
                <a:cs typeface="Times New Roman"/>
                <a:sym typeface="Times New Roman"/>
              </a:rPr>
              <a:t> is used in the output layer for multi-class classification, where the number of units corresponds to the number of classes in the dataset (num_classes).</a:t>
            </a:r>
            <a:endParaRPr sz="1200">
              <a:solidFill>
                <a:schemeClr val="dk1"/>
              </a:solidFill>
            </a:endParaRPr>
          </a:p>
          <a:p>
            <a:pPr indent="0" lvl="0" marL="0" marR="0" rtl="0" algn="l">
              <a:lnSpc>
                <a:spcPct val="140007"/>
              </a:lnSpc>
              <a:spcBef>
                <a:spcPts val="0"/>
              </a:spcBef>
              <a:spcAft>
                <a:spcPts val="0"/>
              </a:spcAft>
              <a:buNone/>
            </a:pPr>
            <a:r>
              <a:t/>
            </a:r>
            <a:endParaRPr b="0" i="0" sz="2452" u="none" cap="none" strike="noStrike">
              <a:solidFill>
                <a:schemeClr val="dk1"/>
              </a:solidFill>
              <a:latin typeface="Times New Roman"/>
              <a:ea typeface="Times New Roman"/>
              <a:cs typeface="Times New Roman"/>
              <a:sym typeface="Times New Roman"/>
            </a:endParaRPr>
          </a:p>
          <a:p>
            <a:pPr indent="0" lvl="0" marL="0" marR="0" rtl="0" algn="l">
              <a:lnSpc>
                <a:spcPct val="140007"/>
              </a:lnSpc>
              <a:spcBef>
                <a:spcPts val="0"/>
              </a:spcBef>
              <a:spcAft>
                <a:spcPts val="0"/>
              </a:spcAft>
              <a:buNone/>
            </a:pPr>
            <a:r>
              <a:rPr b="0" i="0" lang="en-US" sz="2452" u="none" cap="none" strike="noStrike">
                <a:solidFill>
                  <a:schemeClr val="dk1"/>
                </a:solidFill>
                <a:latin typeface="Times New Roman"/>
                <a:ea typeface="Times New Roman"/>
                <a:cs typeface="Times New Roman"/>
                <a:sym typeface="Times New Roman"/>
              </a:rPr>
              <a:t>The model is compiled using the </a:t>
            </a:r>
            <a:r>
              <a:rPr b="1" i="0" lang="en-US" sz="2452" u="none" cap="none" strike="noStrike">
                <a:solidFill>
                  <a:srgbClr val="980000"/>
                </a:solidFill>
                <a:latin typeface="Times"/>
                <a:ea typeface="Times"/>
                <a:cs typeface="Times"/>
                <a:sym typeface="Times"/>
              </a:rPr>
              <a:t>Adam optimizer</a:t>
            </a:r>
            <a:r>
              <a:rPr b="0" i="0" lang="en-US" sz="2452" u="none" cap="none" strike="noStrike">
                <a:solidFill>
                  <a:schemeClr val="dk1"/>
                </a:solidFill>
                <a:latin typeface="Times New Roman"/>
                <a:ea typeface="Times New Roman"/>
                <a:cs typeface="Times New Roman"/>
                <a:sym typeface="Times New Roman"/>
              </a:rPr>
              <a:t>, with </a:t>
            </a:r>
            <a:r>
              <a:rPr b="1" i="0" lang="en-US" sz="2452" u="none" cap="none" strike="noStrike">
                <a:solidFill>
                  <a:srgbClr val="980000"/>
                </a:solidFill>
                <a:latin typeface="Times"/>
                <a:ea typeface="Times"/>
                <a:cs typeface="Times"/>
                <a:sym typeface="Times"/>
              </a:rPr>
              <a:t>categorical cross-entropy</a:t>
            </a:r>
            <a:r>
              <a:rPr b="0" i="0" lang="en-US" sz="2452" u="none" cap="none" strike="noStrike">
                <a:solidFill>
                  <a:srgbClr val="980000"/>
                </a:solidFill>
                <a:latin typeface="Times New Roman"/>
                <a:ea typeface="Times New Roman"/>
                <a:cs typeface="Times New Roman"/>
                <a:sym typeface="Times New Roman"/>
              </a:rPr>
              <a:t> </a:t>
            </a:r>
            <a:r>
              <a:rPr b="0" i="0" lang="en-US" sz="2452" u="none" cap="none" strike="noStrike">
                <a:solidFill>
                  <a:schemeClr val="dk1"/>
                </a:solidFill>
                <a:latin typeface="Times New Roman"/>
                <a:ea typeface="Times New Roman"/>
                <a:cs typeface="Times New Roman"/>
                <a:sym typeface="Times New Roman"/>
              </a:rPr>
              <a:t>as the loss function. </a:t>
            </a:r>
            <a:endParaRPr sz="1200">
              <a:solidFill>
                <a:schemeClr val="dk1"/>
              </a:solidFill>
            </a:endParaRPr>
          </a:p>
          <a:p>
            <a:pPr indent="0" lvl="0" marL="0" marR="0" rtl="0" algn="l">
              <a:lnSpc>
                <a:spcPct val="140007"/>
              </a:lnSpc>
              <a:spcBef>
                <a:spcPts val="0"/>
              </a:spcBef>
              <a:spcAft>
                <a:spcPts val="0"/>
              </a:spcAft>
              <a:buNone/>
            </a:pPr>
            <a:r>
              <a:t/>
            </a:r>
            <a:endParaRPr b="0" i="0" sz="2452" u="none" cap="none" strike="noStrike">
              <a:solidFill>
                <a:schemeClr val="dk1"/>
              </a:solidFill>
              <a:latin typeface="Times New Roman"/>
              <a:ea typeface="Times New Roman"/>
              <a:cs typeface="Times New Roman"/>
              <a:sym typeface="Times New Roman"/>
            </a:endParaRPr>
          </a:p>
        </p:txBody>
      </p:sp>
      <p:sp>
        <p:nvSpPr>
          <p:cNvPr id="402" name="Google Shape;402;p3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2"/>
          <p:cNvSpPr txBox="1"/>
          <p:nvPr/>
        </p:nvSpPr>
        <p:spPr>
          <a:xfrm>
            <a:off x="495933" y="8"/>
            <a:ext cx="16442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200" u="none" cap="none" strike="noStrike">
                <a:solidFill>
                  <a:srgbClr val="1255CC"/>
                </a:solidFill>
                <a:latin typeface="Hanuman"/>
                <a:ea typeface="Hanuman"/>
                <a:cs typeface="Hanuman"/>
                <a:sym typeface="Hanuman"/>
              </a:rPr>
              <a:t>AlexNet</a:t>
            </a:r>
            <a:endParaRPr>
              <a:solidFill>
                <a:srgbClr val="1255CC"/>
              </a:solidFill>
            </a:endParaRPr>
          </a:p>
        </p:txBody>
      </p:sp>
      <p:cxnSp>
        <p:nvCxnSpPr>
          <p:cNvPr id="408" name="Google Shape;408;p32"/>
          <p:cNvCxnSpPr/>
          <p:nvPr/>
        </p:nvCxnSpPr>
        <p:spPr>
          <a:xfrm rot="10800000">
            <a:off x="461337" y="1108188"/>
            <a:ext cx="8221200" cy="0"/>
          </a:xfrm>
          <a:prstGeom prst="straightConnector1">
            <a:avLst/>
          </a:prstGeom>
          <a:noFill/>
          <a:ln cap="flat" cmpd="sng" w="19050">
            <a:solidFill>
              <a:schemeClr val="dk1"/>
            </a:solidFill>
            <a:prstDash val="solid"/>
            <a:round/>
            <a:headEnd len="sm" w="sm" type="none"/>
            <a:tailEnd len="sm" w="sm" type="none"/>
          </a:ln>
        </p:spPr>
      </p:cxnSp>
      <p:sp>
        <p:nvSpPr>
          <p:cNvPr id="409" name="Google Shape;409;p32"/>
          <p:cNvSpPr txBox="1"/>
          <p:nvPr/>
        </p:nvSpPr>
        <p:spPr>
          <a:xfrm>
            <a:off x="461333" y="1235297"/>
            <a:ext cx="17754000" cy="8832000"/>
          </a:xfrm>
          <a:prstGeom prst="rect">
            <a:avLst/>
          </a:prstGeom>
          <a:noFill/>
          <a:ln>
            <a:noFill/>
          </a:ln>
        </p:spPr>
        <p:txBody>
          <a:bodyPr anchorCtr="0" anchor="t" bIns="0" lIns="0" spcFirstLastPara="1" rIns="0" wrap="square" tIns="0">
            <a:spAutoFit/>
          </a:bodyPr>
          <a:lstStyle/>
          <a:p>
            <a:pPr indent="-273621" lvl="1" marL="572641" marR="0" rtl="0" algn="l">
              <a:lnSpc>
                <a:spcPct val="140007"/>
              </a:lnSpc>
              <a:spcBef>
                <a:spcPts val="0"/>
              </a:spcBef>
              <a:spcAft>
                <a:spcPts val="0"/>
              </a:spcAft>
              <a:buClr>
                <a:schemeClr val="dk1"/>
              </a:buClr>
              <a:buSzPts val="2452"/>
              <a:buFont typeface="Arial"/>
              <a:buChar char="•"/>
            </a:pPr>
            <a:r>
              <a:rPr b="0" i="0" lang="en-US" sz="2452" u="none" cap="none" strike="noStrike">
                <a:solidFill>
                  <a:schemeClr val="dk1"/>
                </a:solidFill>
                <a:latin typeface="Times New Roman"/>
                <a:ea typeface="Times New Roman"/>
                <a:cs typeface="Times New Roman"/>
                <a:sym typeface="Times New Roman"/>
              </a:rPr>
              <a:t>AlexNet is a deep convolutional neural network (CNN) architecture that revolutionized deep learning by winning the ImageNet competition in 2012.</a:t>
            </a:r>
            <a:endParaRPr sz="1200">
              <a:solidFill>
                <a:schemeClr val="dk1"/>
              </a:solidFill>
            </a:endParaRPr>
          </a:p>
          <a:p>
            <a:pPr indent="-273621" lvl="1" marL="572641" marR="0" rtl="0" algn="l">
              <a:lnSpc>
                <a:spcPct val="140007"/>
              </a:lnSpc>
              <a:spcBef>
                <a:spcPts val="0"/>
              </a:spcBef>
              <a:spcAft>
                <a:spcPts val="0"/>
              </a:spcAft>
              <a:buClr>
                <a:schemeClr val="dk1"/>
              </a:buClr>
              <a:buSzPts val="2452"/>
              <a:buFont typeface="Arial"/>
              <a:buChar char="•"/>
            </a:pPr>
            <a:r>
              <a:rPr b="0" i="0" lang="en-US" sz="2452" u="none" cap="none" strike="noStrike">
                <a:solidFill>
                  <a:schemeClr val="dk1"/>
                </a:solidFill>
                <a:latin typeface="Times New Roman"/>
                <a:ea typeface="Times New Roman"/>
                <a:cs typeface="Times New Roman"/>
                <a:sym typeface="Times New Roman"/>
              </a:rPr>
              <a:t>It consists of 8 layers:</a:t>
            </a:r>
            <a:endParaRPr sz="1200">
              <a:solidFill>
                <a:schemeClr val="dk1"/>
              </a:solidFill>
            </a:endParaRPr>
          </a:p>
          <a:p>
            <a:pPr indent="-369061" lvl="2" marL="1145283" marR="0" rtl="0" algn="l">
              <a:lnSpc>
                <a:spcPct val="140007"/>
              </a:lnSpc>
              <a:spcBef>
                <a:spcPts val="0"/>
              </a:spcBef>
              <a:spcAft>
                <a:spcPts val="0"/>
              </a:spcAft>
              <a:buClr>
                <a:schemeClr val="dk1"/>
              </a:buClr>
              <a:buSzPts val="2452"/>
              <a:buFont typeface="Arial"/>
              <a:buChar char="⚬"/>
            </a:pPr>
            <a:r>
              <a:rPr b="0" i="0" lang="en-US" sz="2452" u="none" cap="none" strike="noStrike">
                <a:solidFill>
                  <a:schemeClr val="dk1"/>
                </a:solidFill>
                <a:latin typeface="Times New Roman"/>
                <a:ea typeface="Times New Roman"/>
                <a:cs typeface="Times New Roman"/>
                <a:sym typeface="Times New Roman"/>
              </a:rPr>
              <a:t>5 convolutional layers for feature extraction.</a:t>
            </a:r>
            <a:endParaRPr sz="1200">
              <a:solidFill>
                <a:schemeClr val="dk1"/>
              </a:solidFill>
            </a:endParaRPr>
          </a:p>
          <a:p>
            <a:pPr indent="-369061" lvl="2" marL="1145283" marR="0" rtl="0" algn="l">
              <a:lnSpc>
                <a:spcPct val="140007"/>
              </a:lnSpc>
              <a:spcBef>
                <a:spcPts val="0"/>
              </a:spcBef>
              <a:spcAft>
                <a:spcPts val="0"/>
              </a:spcAft>
              <a:buClr>
                <a:schemeClr val="dk1"/>
              </a:buClr>
              <a:buSzPts val="2452"/>
              <a:buFont typeface="Arial"/>
              <a:buChar char="⚬"/>
            </a:pPr>
            <a:r>
              <a:rPr b="0" i="0" lang="en-US" sz="2452" u="none" cap="none" strike="noStrike">
                <a:solidFill>
                  <a:schemeClr val="dk1"/>
                </a:solidFill>
                <a:latin typeface="Times New Roman"/>
                <a:ea typeface="Times New Roman"/>
                <a:cs typeface="Times New Roman"/>
                <a:sym typeface="Times New Roman"/>
              </a:rPr>
              <a:t>3 fully connected (FC) layers for classification.</a:t>
            </a:r>
            <a:endParaRPr sz="1200">
              <a:solidFill>
                <a:schemeClr val="dk1"/>
              </a:solidFill>
            </a:endParaRPr>
          </a:p>
          <a:p>
            <a:pPr indent="-369061" lvl="2" marL="1145283" marR="0" rtl="0" algn="l">
              <a:lnSpc>
                <a:spcPct val="140007"/>
              </a:lnSpc>
              <a:spcBef>
                <a:spcPts val="0"/>
              </a:spcBef>
              <a:spcAft>
                <a:spcPts val="0"/>
              </a:spcAft>
              <a:buClr>
                <a:schemeClr val="dk1"/>
              </a:buClr>
              <a:buSzPts val="2452"/>
              <a:buFont typeface="Arial"/>
              <a:buChar char="⚬"/>
            </a:pPr>
            <a:r>
              <a:rPr b="0" i="0" lang="en-US" sz="2452" u="none" cap="none" strike="noStrike">
                <a:solidFill>
                  <a:schemeClr val="dk1"/>
                </a:solidFill>
                <a:latin typeface="Times New Roman"/>
                <a:ea typeface="Times New Roman"/>
                <a:cs typeface="Times New Roman"/>
                <a:sym typeface="Times New Roman"/>
              </a:rPr>
              <a:t>Uses ReLU (Rectified Linear Unit) activation, speeding up training compared to traditional activations like sigmoid/tanh.</a:t>
            </a:r>
            <a:endParaRPr sz="1200">
              <a:solidFill>
                <a:schemeClr val="dk1"/>
              </a:solidFill>
            </a:endParaRPr>
          </a:p>
          <a:p>
            <a:pPr indent="-369061" lvl="2" marL="1145283" marR="0" rtl="0" algn="l">
              <a:lnSpc>
                <a:spcPct val="140007"/>
              </a:lnSpc>
              <a:spcBef>
                <a:spcPts val="0"/>
              </a:spcBef>
              <a:spcAft>
                <a:spcPts val="0"/>
              </a:spcAft>
              <a:buClr>
                <a:schemeClr val="dk1"/>
              </a:buClr>
              <a:buSzPts val="2452"/>
              <a:buFont typeface="Arial"/>
              <a:buChar char="⚬"/>
            </a:pPr>
            <a:r>
              <a:rPr b="0" i="0" lang="en-US" sz="2452" u="none" cap="none" strike="noStrike">
                <a:solidFill>
                  <a:schemeClr val="dk1"/>
                </a:solidFill>
                <a:latin typeface="Times New Roman"/>
                <a:ea typeface="Times New Roman"/>
                <a:cs typeface="Times New Roman"/>
                <a:sym typeface="Times New Roman"/>
              </a:rPr>
              <a:t>Overlapping Max-Pooling reduces spatial dimensions while retaining important features.</a:t>
            </a:r>
            <a:endParaRPr sz="1200">
              <a:solidFill>
                <a:schemeClr val="dk1"/>
              </a:solidFill>
            </a:endParaRPr>
          </a:p>
          <a:p>
            <a:pPr indent="-369061" lvl="2" marL="1145283" marR="0" rtl="0" algn="l">
              <a:lnSpc>
                <a:spcPct val="140007"/>
              </a:lnSpc>
              <a:spcBef>
                <a:spcPts val="0"/>
              </a:spcBef>
              <a:spcAft>
                <a:spcPts val="0"/>
              </a:spcAft>
              <a:buClr>
                <a:schemeClr val="dk1"/>
              </a:buClr>
              <a:buSzPts val="2452"/>
              <a:buFont typeface="Arial"/>
              <a:buChar char="⚬"/>
            </a:pPr>
            <a:r>
              <a:rPr b="0" i="0" lang="en-US" sz="2452" u="none" cap="none" strike="noStrike">
                <a:solidFill>
                  <a:schemeClr val="dk1"/>
                </a:solidFill>
                <a:latin typeface="Times New Roman"/>
                <a:ea typeface="Times New Roman"/>
                <a:cs typeface="Times New Roman"/>
                <a:sym typeface="Times New Roman"/>
              </a:rPr>
              <a:t>Dropout Regularization in fully connected layers reduces overfitting</a:t>
            </a:r>
            <a:endParaRPr sz="1200">
              <a:solidFill>
                <a:schemeClr val="dk1"/>
              </a:solidFill>
            </a:endParaRPr>
          </a:p>
          <a:p>
            <a:pPr indent="0" lvl="0" marL="0" marR="0" rtl="0" algn="l">
              <a:lnSpc>
                <a:spcPct val="140007"/>
              </a:lnSpc>
              <a:spcBef>
                <a:spcPts val="0"/>
              </a:spcBef>
              <a:spcAft>
                <a:spcPts val="0"/>
              </a:spcAft>
              <a:buNone/>
            </a:pPr>
            <a:r>
              <a:t/>
            </a:r>
            <a:endParaRPr b="0" i="0" sz="2452" u="none" cap="none" strike="noStrike">
              <a:solidFill>
                <a:schemeClr val="dk1"/>
              </a:solidFill>
              <a:latin typeface="Times New Roman"/>
              <a:ea typeface="Times New Roman"/>
              <a:cs typeface="Times New Roman"/>
              <a:sym typeface="Times New Roman"/>
            </a:endParaRPr>
          </a:p>
          <a:p>
            <a:pPr indent="0" lvl="0" marL="0" marR="0" rtl="0" algn="l">
              <a:lnSpc>
                <a:spcPct val="140007"/>
              </a:lnSpc>
              <a:spcBef>
                <a:spcPts val="0"/>
              </a:spcBef>
              <a:spcAft>
                <a:spcPts val="0"/>
              </a:spcAft>
              <a:buNone/>
            </a:pPr>
            <a:r>
              <a:t/>
            </a:r>
            <a:endParaRPr b="0" i="0" sz="2452" u="none" cap="none" strike="noStrike">
              <a:solidFill>
                <a:schemeClr val="dk1"/>
              </a:solidFill>
              <a:latin typeface="Times New Roman"/>
              <a:ea typeface="Times New Roman"/>
              <a:cs typeface="Times New Roman"/>
              <a:sym typeface="Times New Roman"/>
            </a:endParaRPr>
          </a:p>
          <a:p>
            <a:pPr indent="0" lvl="0" marL="0" marR="0" rtl="0" algn="l">
              <a:lnSpc>
                <a:spcPct val="140007"/>
              </a:lnSpc>
              <a:spcBef>
                <a:spcPts val="0"/>
              </a:spcBef>
              <a:spcAft>
                <a:spcPts val="0"/>
              </a:spcAft>
              <a:buNone/>
            </a:pPr>
            <a:r>
              <a:t/>
            </a:r>
            <a:endParaRPr b="0" i="0" sz="2452" u="none" cap="none" strike="noStrike">
              <a:solidFill>
                <a:schemeClr val="dk1"/>
              </a:solidFill>
              <a:latin typeface="Times New Roman"/>
              <a:ea typeface="Times New Roman"/>
              <a:cs typeface="Times New Roman"/>
              <a:sym typeface="Times New Roman"/>
            </a:endParaRPr>
          </a:p>
          <a:p>
            <a:pPr indent="0" lvl="0" marL="0" marR="0" rtl="0" algn="l">
              <a:lnSpc>
                <a:spcPct val="140007"/>
              </a:lnSpc>
              <a:spcBef>
                <a:spcPts val="0"/>
              </a:spcBef>
              <a:spcAft>
                <a:spcPts val="0"/>
              </a:spcAft>
              <a:buNone/>
            </a:pPr>
            <a:r>
              <a:t/>
            </a:r>
            <a:endParaRPr b="0" i="0" sz="2452" u="none" cap="none" strike="noStrike">
              <a:solidFill>
                <a:schemeClr val="dk1"/>
              </a:solidFill>
              <a:latin typeface="Times New Roman"/>
              <a:ea typeface="Times New Roman"/>
              <a:cs typeface="Times New Roman"/>
              <a:sym typeface="Times New Roman"/>
            </a:endParaRPr>
          </a:p>
          <a:p>
            <a:pPr indent="0" lvl="0" marL="0" marR="0" rtl="0" algn="l">
              <a:lnSpc>
                <a:spcPct val="140007"/>
              </a:lnSpc>
              <a:spcBef>
                <a:spcPts val="0"/>
              </a:spcBef>
              <a:spcAft>
                <a:spcPts val="0"/>
              </a:spcAft>
              <a:buNone/>
            </a:pPr>
            <a:r>
              <a:t/>
            </a:r>
            <a:endParaRPr b="0" i="0" sz="2452" u="none" cap="none" strike="noStrike">
              <a:solidFill>
                <a:schemeClr val="dk1"/>
              </a:solidFill>
              <a:latin typeface="Times New Roman"/>
              <a:ea typeface="Times New Roman"/>
              <a:cs typeface="Times New Roman"/>
              <a:sym typeface="Times New Roman"/>
            </a:endParaRPr>
          </a:p>
          <a:p>
            <a:pPr indent="0" lvl="0" marL="0" marR="0" rtl="0" algn="l">
              <a:lnSpc>
                <a:spcPct val="140007"/>
              </a:lnSpc>
              <a:spcBef>
                <a:spcPts val="0"/>
              </a:spcBef>
              <a:spcAft>
                <a:spcPts val="0"/>
              </a:spcAft>
              <a:buNone/>
            </a:pPr>
            <a:r>
              <a:t/>
            </a:r>
            <a:endParaRPr b="0" i="0" sz="2452" u="none" cap="none" strike="noStrike">
              <a:solidFill>
                <a:schemeClr val="dk1"/>
              </a:solidFill>
              <a:latin typeface="Times New Roman"/>
              <a:ea typeface="Times New Roman"/>
              <a:cs typeface="Times New Roman"/>
              <a:sym typeface="Times New Roman"/>
            </a:endParaRPr>
          </a:p>
          <a:p>
            <a:pPr indent="-273621" lvl="1" marL="572641" marR="0" rtl="0" algn="l">
              <a:lnSpc>
                <a:spcPct val="140007"/>
              </a:lnSpc>
              <a:spcBef>
                <a:spcPts val="0"/>
              </a:spcBef>
              <a:spcAft>
                <a:spcPts val="0"/>
              </a:spcAft>
              <a:buClr>
                <a:schemeClr val="dk1"/>
              </a:buClr>
              <a:buSzPts val="2452"/>
              <a:buFont typeface="Arial"/>
              <a:buChar char="•"/>
            </a:pPr>
            <a:r>
              <a:rPr b="0" i="0" lang="en-US" sz="2452" u="none" cap="none" strike="noStrike">
                <a:solidFill>
                  <a:schemeClr val="dk1"/>
                </a:solidFill>
                <a:latin typeface="Times New Roman"/>
                <a:ea typeface="Times New Roman"/>
                <a:cs typeface="Times New Roman"/>
                <a:sym typeface="Times New Roman"/>
              </a:rPr>
              <a:t>Despite being an older architecture, AlexNet remains relevant due to its strong feature extraction capabilities.</a:t>
            </a:r>
            <a:endParaRPr sz="1200">
              <a:solidFill>
                <a:schemeClr val="dk1"/>
              </a:solidFill>
            </a:endParaRPr>
          </a:p>
          <a:p>
            <a:pPr indent="-273621" lvl="1" marL="572641" marR="0" rtl="0" algn="l">
              <a:lnSpc>
                <a:spcPct val="140007"/>
              </a:lnSpc>
              <a:spcBef>
                <a:spcPts val="0"/>
              </a:spcBef>
              <a:spcAft>
                <a:spcPts val="0"/>
              </a:spcAft>
              <a:buClr>
                <a:schemeClr val="dk1"/>
              </a:buClr>
              <a:buSzPts val="2452"/>
              <a:buFont typeface="Arial"/>
              <a:buChar char="•"/>
            </a:pPr>
            <a:r>
              <a:rPr b="0" i="0" lang="en-US" sz="2452" u="none" cap="none" strike="noStrike">
                <a:solidFill>
                  <a:schemeClr val="dk1"/>
                </a:solidFill>
                <a:latin typeface="Times New Roman"/>
                <a:ea typeface="Times New Roman"/>
                <a:cs typeface="Times New Roman"/>
                <a:sym typeface="Times New Roman"/>
              </a:rPr>
              <a:t>Compared to 3-layer CNNs, AlexNet captures more complex spatial relationships in images</a:t>
            </a:r>
            <a:endParaRPr sz="1200">
              <a:solidFill>
                <a:schemeClr val="dk1"/>
              </a:solidFill>
            </a:endParaRPr>
          </a:p>
          <a:p>
            <a:pPr indent="-273621" lvl="1" marL="572641" marR="0" rtl="0" algn="l">
              <a:lnSpc>
                <a:spcPct val="140007"/>
              </a:lnSpc>
              <a:spcBef>
                <a:spcPts val="0"/>
              </a:spcBef>
              <a:spcAft>
                <a:spcPts val="0"/>
              </a:spcAft>
              <a:buClr>
                <a:schemeClr val="dk1"/>
              </a:buClr>
              <a:buSzPts val="2452"/>
              <a:buFont typeface="Arial"/>
              <a:buChar char="•"/>
            </a:pPr>
            <a:r>
              <a:rPr b="0" i="0" lang="en-US" sz="2452" u="none" cap="none" strike="noStrike">
                <a:solidFill>
                  <a:schemeClr val="dk1"/>
                </a:solidFill>
                <a:latin typeface="Times New Roman"/>
                <a:ea typeface="Times New Roman"/>
                <a:cs typeface="Times New Roman"/>
                <a:sym typeface="Times New Roman"/>
              </a:rPr>
              <a:t>AlexNet was further modified to fit the requirements</a:t>
            </a:r>
            <a:endParaRPr sz="1200">
              <a:solidFill>
                <a:schemeClr val="dk1"/>
              </a:solidFill>
            </a:endParaRPr>
          </a:p>
        </p:txBody>
      </p:sp>
      <p:sp>
        <p:nvSpPr>
          <p:cNvPr id="410" name="Google Shape;410;p32"/>
          <p:cNvSpPr/>
          <p:nvPr/>
        </p:nvSpPr>
        <p:spPr>
          <a:xfrm>
            <a:off x="2281749" y="5451312"/>
            <a:ext cx="9835447" cy="3025189"/>
          </a:xfrm>
          <a:custGeom>
            <a:rect b="b" l="l" r="r" t="t"/>
            <a:pathLst>
              <a:path extrusionOk="0" h="3025189" w="9835447">
                <a:moveTo>
                  <a:pt x="0" y="0"/>
                </a:moveTo>
                <a:lnTo>
                  <a:pt x="9835447" y="0"/>
                </a:lnTo>
                <a:lnTo>
                  <a:pt x="9835447" y="3025188"/>
                </a:lnTo>
                <a:lnTo>
                  <a:pt x="0" y="3025188"/>
                </a:lnTo>
                <a:lnTo>
                  <a:pt x="0" y="0"/>
                </a:lnTo>
                <a:close/>
              </a:path>
            </a:pathLst>
          </a:custGeom>
          <a:blipFill rotWithShape="1">
            <a:blip r:embed="rId3">
              <a:alphaModFix/>
            </a:blip>
            <a:stretch>
              <a:fillRect b="0" l="0" r="0" t="0"/>
            </a:stretch>
          </a:blipFill>
          <a:ln>
            <a:noFill/>
          </a:ln>
        </p:spPr>
      </p:sp>
      <p:sp>
        <p:nvSpPr>
          <p:cNvPr id="411" name="Google Shape;411;p32"/>
          <p:cNvSpPr txBox="1"/>
          <p:nvPr/>
        </p:nvSpPr>
        <p:spPr>
          <a:xfrm>
            <a:off x="11491775" y="7914500"/>
            <a:ext cx="30954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000">
                <a:solidFill>
                  <a:schemeClr val="dk1"/>
                </a:solidFill>
                <a:latin typeface="Calibri"/>
                <a:ea typeface="Calibri"/>
                <a:cs typeface="Calibri"/>
                <a:sym typeface="Calibri"/>
              </a:rPr>
              <a:t>figure from:</a:t>
            </a:r>
            <a:r>
              <a:rPr i="1" lang="en-US" sz="2000" u="sng">
                <a:solidFill>
                  <a:schemeClr val="hlink"/>
                </a:solidFill>
                <a:latin typeface="Calibri"/>
                <a:ea typeface="Calibri"/>
                <a:cs typeface="Calibri"/>
                <a:sym typeface="Calibri"/>
                <a:hlinkClick r:id="rId4"/>
              </a:rPr>
              <a:t> CV-tricks.com</a:t>
            </a:r>
            <a:endParaRPr i="1" sz="2000">
              <a:solidFill>
                <a:schemeClr val="dk1"/>
              </a:solidFill>
              <a:latin typeface="Calibri"/>
              <a:ea typeface="Calibri"/>
              <a:cs typeface="Calibri"/>
              <a:sym typeface="Calibri"/>
            </a:endParaRPr>
          </a:p>
        </p:txBody>
      </p:sp>
      <p:sp>
        <p:nvSpPr>
          <p:cNvPr id="412" name="Google Shape;412;p32"/>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3"/>
          <p:cNvSpPr txBox="1"/>
          <p:nvPr/>
        </p:nvSpPr>
        <p:spPr>
          <a:xfrm>
            <a:off x="495933" y="-27846"/>
            <a:ext cx="16442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200" u="none" cap="none" strike="noStrike">
                <a:solidFill>
                  <a:srgbClr val="1255CC"/>
                </a:solidFill>
                <a:latin typeface="Hanuman"/>
                <a:ea typeface="Hanuman"/>
                <a:cs typeface="Hanuman"/>
                <a:sym typeface="Hanuman"/>
              </a:rPr>
              <a:t>AlexNet</a:t>
            </a:r>
            <a:endParaRPr>
              <a:solidFill>
                <a:srgbClr val="1255CC"/>
              </a:solidFill>
            </a:endParaRPr>
          </a:p>
        </p:txBody>
      </p:sp>
      <p:cxnSp>
        <p:nvCxnSpPr>
          <p:cNvPr id="418" name="Google Shape;418;p33"/>
          <p:cNvCxnSpPr/>
          <p:nvPr/>
        </p:nvCxnSpPr>
        <p:spPr>
          <a:xfrm rot="10800000">
            <a:off x="461412" y="980709"/>
            <a:ext cx="8221200" cy="0"/>
          </a:xfrm>
          <a:prstGeom prst="straightConnector1">
            <a:avLst/>
          </a:prstGeom>
          <a:noFill/>
          <a:ln cap="flat" cmpd="sng" w="19050">
            <a:solidFill>
              <a:schemeClr val="dk1"/>
            </a:solidFill>
            <a:prstDash val="solid"/>
            <a:round/>
            <a:headEnd len="sm" w="sm" type="none"/>
            <a:tailEnd len="sm" w="sm" type="none"/>
          </a:ln>
        </p:spPr>
      </p:cxnSp>
      <p:sp>
        <p:nvSpPr>
          <p:cNvPr id="419" name="Google Shape;419;p33"/>
          <p:cNvSpPr txBox="1"/>
          <p:nvPr/>
        </p:nvSpPr>
        <p:spPr>
          <a:xfrm>
            <a:off x="448800" y="1177650"/>
            <a:ext cx="17390400" cy="8510700"/>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0" i="0" lang="en-US" sz="2363" u="none" cap="none" strike="noStrike">
                <a:solidFill>
                  <a:schemeClr val="dk1"/>
                </a:solidFill>
                <a:latin typeface="Times New Roman"/>
                <a:ea typeface="Times New Roman"/>
                <a:cs typeface="Times New Roman"/>
                <a:sym typeface="Times New Roman"/>
              </a:rPr>
              <a:t>The model consists of the following key components:</a:t>
            </a:r>
            <a:endParaRPr>
              <a:solidFill>
                <a:schemeClr val="dk1"/>
              </a:solidFill>
            </a:endParaRPr>
          </a:p>
          <a:p>
            <a:pPr indent="-255143" lvl="1" marL="510286" marR="0" rtl="0" algn="l">
              <a:lnSpc>
                <a:spcPct val="139991"/>
              </a:lnSpc>
              <a:spcBef>
                <a:spcPts val="0"/>
              </a:spcBef>
              <a:spcAft>
                <a:spcPts val="0"/>
              </a:spcAft>
              <a:buClr>
                <a:srgbClr val="980000"/>
              </a:buClr>
              <a:buSzPts val="2363"/>
              <a:buChar char="•"/>
            </a:pPr>
            <a:r>
              <a:rPr b="1" i="0" lang="en-US" sz="2363" u="none" cap="none" strike="noStrike">
                <a:solidFill>
                  <a:srgbClr val="980000"/>
                </a:solidFill>
                <a:latin typeface="Times New Roman"/>
                <a:ea typeface="Times New Roman"/>
                <a:cs typeface="Times New Roman"/>
                <a:sym typeface="Times New Roman"/>
              </a:rPr>
              <a:t>Convolutional Layers:</a:t>
            </a:r>
            <a:endParaRPr b="1">
              <a:solidFill>
                <a:srgbClr val="980000"/>
              </a:solidFill>
            </a:endParaRPr>
          </a:p>
          <a:p>
            <a:pPr indent="-340190" lvl="2" marL="1020571" marR="0" rtl="0" algn="l">
              <a:lnSpc>
                <a:spcPct val="139991"/>
              </a:lnSpc>
              <a:spcBef>
                <a:spcPts val="0"/>
              </a:spcBef>
              <a:spcAft>
                <a:spcPts val="0"/>
              </a:spcAft>
              <a:buClr>
                <a:schemeClr val="dk1"/>
              </a:buClr>
              <a:buSzPts val="2363"/>
              <a:buFont typeface="Arial"/>
              <a:buChar char="⚬"/>
            </a:pPr>
            <a:r>
              <a:rPr b="0" i="0" lang="en-US" sz="2363" u="none" cap="none" strike="noStrike">
                <a:solidFill>
                  <a:schemeClr val="dk1"/>
                </a:solidFill>
                <a:latin typeface="Times New Roman"/>
                <a:ea typeface="Times New Roman"/>
                <a:cs typeface="Times New Roman"/>
                <a:sym typeface="Times New Roman"/>
              </a:rPr>
              <a:t>The first convolutional layer uses 64 filters with an 11x11 kernel and a stride of 4 to capture low-level features like edges and textures. </a:t>
            </a:r>
            <a:endParaRPr>
              <a:solidFill>
                <a:schemeClr val="dk1"/>
              </a:solidFill>
            </a:endParaRPr>
          </a:p>
          <a:p>
            <a:pPr indent="-340190" lvl="2" marL="1020571" marR="0" rtl="0" algn="l">
              <a:lnSpc>
                <a:spcPct val="139991"/>
              </a:lnSpc>
              <a:spcBef>
                <a:spcPts val="0"/>
              </a:spcBef>
              <a:spcAft>
                <a:spcPts val="0"/>
              </a:spcAft>
              <a:buClr>
                <a:schemeClr val="dk1"/>
              </a:buClr>
              <a:buSzPts val="2363"/>
              <a:buFont typeface="Arial"/>
              <a:buChar char="⚬"/>
            </a:pPr>
            <a:r>
              <a:rPr b="0" i="0" lang="en-US" sz="2363" u="none" cap="none" strike="noStrike">
                <a:solidFill>
                  <a:schemeClr val="dk1"/>
                </a:solidFill>
                <a:latin typeface="Times New Roman"/>
                <a:ea typeface="Times New Roman"/>
                <a:cs typeface="Times New Roman"/>
                <a:sym typeface="Times New Roman"/>
              </a:rPr>
              <a:t>The subsequent layers use 5x5 and 3x3 kernels with ReLU activation, progressively learning more abstract features. The number of filters increases from 192 to 256.</a:t>
            </a:r>
            <a:endParaRPr>
              <a:solidFill>
                <a:schemeClr val="dk1"/>
              </a:solidFill>
            </a:endParaRPr>
          </a:p>
          <a:p>
            <a:pPr indent="-255143" lvl="1" marL="510286" marR="0" rtl="0" algn="l">
              <a:lnSpc>
                <a:spcPct val="139991"/>
              </a:lnSpc>
              <a:spcBef>
                <a:spcPts val="0"/>
              </a:spcBef>
              <a:spcAft>
                <a:spcPts val="0"/>
              </a:spcAft>
              <a:buClr>
                <a:srgbClr val="980000"/>
              </a:buClr>
              <a:buSzPts val="2363"/>
              <a:buChar char="•"/>
            </a:pPr>
            <a:r>
              <a:rPr b="1" i="0" lang="en-US" sz="2363" u="none" cap="none" strike="noStrike">
                <a:solidFill>
                  <a:srgbClr val="980000"/>
                </a:solidFill>
                <a:latin typeface="Times New Roman"/>
                <a:ea typeface="Times New Roman"/>
                <a:cs typeface="Times New Roman"/>
                <a:sym typeface="Times New Roman"/>
              </a:rPr>
              <a:t>Max-Pooling Layers:</a:t>
            </a:r>
            <a:endParaRPr b="1">
              <a:solidFill>
                <a:srgbClr val="980000"/>
              </a:solidFill>
            </a:endParaRPr>
          </a:p>
          <a:p>
            <a:pPr indent="-340190" lvl="2" marL="1020571" marR="0" rtl="0" algn="l">
              <a:lnSpc>
                <a:spcPct val="139991"/>
              </a:lnSpc>
              <a:spcBef>
                <a:spcPts val="0"/>
              </a:spcBef>
              <a:spcAft>
                <a:spcPts val="0"/>
              </a:spcAft>
              <a:buClr>
                <a:schemeClr val="dk1"/>
              </a:buClr>
              <a:buSzPts val="2363"/>
              <a:buFont typeface="Arial"/>
              <a:buChar char="⚬"/>
            </a:pPr>
            <a:r>
              <a:rPr b="0" i="0" lang="en-US" sz="2363" u="none" cap="none" strike="noStrike">
                <a:solidFill>
                  <a:schemeClr val="dk1"/>
                </a:solidFill>
                <a:latin typeface="Times New Roman"/>
                <a:ea typeface="Times New Roman"/>
                <a:cs typeface="Times New Roman"/>
                <a:sym typeface="Times New Roman"/>
              </a:rPr>
              <a:t>Max-pooling layers with 3x3 windows and a stride of 2 are used to downsample the feature maps, retaining important features while reducing the spatial dimensions.</a:t>
            </a:r>
            <a:endParaRPr>
              <a:solidFill>
                <a:schemeClr val="dk1"/>
              </a:solidFill>
            </a:endParaRPr>
          </a:p>
          <a:p>
            <a:pPr indent="-255143" lvl="1" marL="510286" marR="0" rtl="0" algn="l">
              <a:lnSpc>
                <a:spcPct val="139991"/>
              </a:lnSpc>
              <a:spcBef>
                <a:spcPts val="0"/>
              </a:spcBef>
              <a:spcAft>
                <a:spcPts val="0"/>
              </a:spcAft>
              <a:buClr>
                <a:srgbClr val="980000"/>
              </a:buClr>
              <a:buSzPts val="2363"/>
              <a:buChar char="•"/>
            </a:pPr>
            <a:r>
              <a:rPr b="1" i="0" lang="en-US" sz="2363" u="none" cap="none" strike="noStrike">
                <a:solidFill>
                  <a:srgbClr val="980000"/>
                </a:solidFill>
                <a:latin typeface="Times New Roman"/>
                <a:ea typeface="Times New Roman"/>
                <a:cs typeface="Times New Roman"/>
                <a:sym typeface="Times New Roman"/>
              </a:rPr>
              <a:t>Flattening Layer:</a:t>
            </a:r>
            <a:endParaRPr b="1">
              <a:solidFill>
                <a:srgbClr val="980000"/>
              </a:solidFill>
            </a:endParaRPr>
          </a:p>
          <a:p>
            <a:pPr indent="-340190" lvl="2" marL="1020571" marR="0" rtl="0" algn="l">
              <a:lnSpc>
                <a:spcPct val="139991"/>
              </a:lnSpc>
              <a:spcBef>
                <a:spcPts val="0"/>
              </a:spcBef>
              <a:spcAft>
                <a:spcPts val="0"/>
              </a:spcAft>
              <a:buClr>
                <a:schemeClr val="dk1"/>
              </a:buClr>
              <a:buSzPts val="2363"/>
              <a:buFont typeface="Arial"/>
              <a:buChar char="⚬"/>
            </a:pPr>
            <a:r>
              <a:rPr b="0" i="0" lang="en-US" sz="2363" u="none" cap="none" strike="noStrike">
                <a:solidFill>
                  <a:schemeClr val="dk1"/>
                </a:solidFill>
                <a:latin typeface="Times New Roman"/>
                <a:ea typeface="Times New Roman"/>
                <a:cs typeface="Times New Roman"/>
                <a:sym typeface="Times New Roman"/>
              </a:rPr>
              <a:t>After the convolutional and pooling layers, the feature maps are flattened into a one-dimensional vector to be fed into the fully connected layers.</a:t>
            </a:r>
            <a:endParaRPr>
              <a:solidFill>
                <a:schemeClr val="dk1"/>
              </a:solidFill>
            </a:endParaRPr>
          </a:p>
          <a:p>
            <a:pPr indent="-255143" lvl="1" marL="510286" marR="0" rtl="0" algn="l">
              <a:lnSpc>
                <a:spcPct val="139991"/>
              </a:lnSpc>
              <a:spcBef>
                <a:spcPts val="0"/>
              </a:spcBef>
              <a:spcAft>
                <a:spcPts val="0"/>
              </a:spcAft>
              <a:buClr>
                <a:srgbClr val="980000"/>
              </a:buClr>
              <a:buSzPts val="2363"/>
              <a:buChar char="•"/>
            </a:pPr>
            <a:r>
              <a:rPr b="1" i="0" lang="en-US" sz="2363" u="none" cap="none" strike="noStrike">
                <a:solidFill>
                  <a:srgbClr val="980000"/>
                </a:solidFill>
                <a:latin typeface="Times New Roman"/>
                <a:ea typeface="Times New Roman"/>
                <a:cs typeface="Times New Roman"/>
                <a:sym typeface="Times New Roman"/>
              </a:rPr>
              <a:t>Fully Connected Layers:</a:t>
            </a:r>
            <a:endParaRPr b="1">
              <a:solidFill>
                <a:srgbClr val="980000"/>
              </a:solidFill>
            </a:endParaRPr>
          </a:p>
          <a:p>
            <a:pPr indent="-340190" lvl="2" marL="1020571" marR="0" rtl="0" algn="l">
              <a:lnSpc>
                <a:spcPct val="139991"/>
              </a:lnSpc>
              <a:spcBef>
                <a:spcPts val="0"/>
              </a:spcBef>
              <a:spcAft>
                <a:spcPts val="0"/>
              </a:spcAft>
              <a:buClr>
                <a:schemeClr val="dk1"/>
              </a:buClr>
              <a:buSzPts val="2363"/>
              <a:buFont typeface="Arial"/>
              <a:buChar char="⚬"/>
            </a:pPr>
            <a:r>
              <a:rPr b="0" i="0" lang="en-US" sz="2363" u="none" cap="none" strike="noStrike">
                <a:solidFill>
                  <a:schemeClr val="dk1"/>
                </a:solidFill>
                <a:latin typeface="Times New Roman"/>
                <a:ea typeface="Times New Roman"/>
                <a:cs typeface="Times New Roman"/>
                <a:sym typeface="Times New Roman"/>
              </a:rPr>
              <a:t>Two fully connected layers with 4096 units each, using ReLU activation, help combine the learned features for classification.</a:t>
            </a:r>
            <a:endParaRPr>
              <a:solidFill>
                <a:schemeClr val="dk1"/>
              </a:solidFill>
            </a:endParaRPr>
          </a:p>
          <a:p>
            <a:pPr indent="-255143" lvl="1" marL="510286" marR="0" rtl="0" algn="l">
              <a:lnSpc>
                <a:spcPct val="139991"/>
              </a:lnSpc>
              <a:spcBef>
                <a:spcPts val="0"/>
              </a:spcBef>
              <a:spcAft>
                <a:spcPts val="0"/>
              </a:spcAft>
              <a:buClr>
                <a:srgbClr val="980000"/>
              </a:buClr>
              <a:buSzPts val="2363"/>
              <a:buChar char="•"/>
            </a:pPr>
            <a:r>
              <a:rPr b="1" i="0" lang="en-US" sz="2363" u="none" cap="none" strike="noStrike">
                <a:solidFill>
                  <a:srgbClr val="980000"/>
                </a:solidFill>
                <a:latin typeface="Times New Roman"/>
                <a:ea typeface="Times New Roman"/>
                <a:cs typeface="Times New Roman"/>
                <a:sym typeface="Times New Roman"/>
              </a:rPr>
              <a:t>Dropout Layers:</a:t>
            </a:r>
            <a:endParaRPr b="1">
              <a:solidFill>
                <a:srgbClr val="980000"/>
              </a:solidFill>
            </a:endParaRPr>
          </a:p>
          <a:p>
            <a:pPr indent="-340190" lvl="2" marL="1020571" marR="0" rtl="0" algn="l">
              <a:lnSpc>
                <a:spcPct val="139991"/>
              </a:lnSpc>
              <a:spcBef>
                <a:spcPts val="0"/>
              </a:spcBef>
              <a:spcAft>
                <a:spcPts val="0"/>
              </a:spcAft>
              <a:buClr>
                <a:schemeClr val="dk1"/>
              </a:buClr>
              <a:buSzPts val="2363"/>
              <a:buFont typeface="Arial"/>
              <a:buChar char="⚬"/>
            </a:pPr>
            <a:r>
              <a:rPr b="0" i="0" lang="en-US" sz="2363" u="none" cap="none" strike="noStrike">
                <a:solidFill>
                  <a:schemeClr val="dk1"/>
                </a:solidFill>
                <a:latin typeface="Times New Roman"/>
                <a:ea typeface="Times New Roman"/>
                <a:cs typeface="Times New Roman"/>
                <a:sym typeface="Times New Roman"/>
              </a:rPr>
              <a:t>To prevent overfitting, dropout with a rate of 0.5 is applied to the fully connected layers, randomly deactivating neurons during training.</a:t>
            </a:r>
            <a:endParaRPr>
              <a:solidFill>
                <a:schemeClr val="dk1"/>
              </a:solidFill>
            </a:endParaRPr>
          </a:p>
          <a:p>
            <a:pPr indent="-255143" lvl="1" marL="510286" marR="0" rtl="0" algn="l">
              <a:lnSpc>
                <a:spcPct val="139991"/>
              </a:lnSpc>
              <a:spcBef>
                <a:spcPts val="0"/>
              </a:spcBef>
              <a:spcAft>
                <a:spcPts val="0"/>
              </a:spcAft>
              <a:buClr>
                <a:srgbClr val="980000"/>
              </a:buClr>
              <a:buSzPts val="2363"/>
              <a:buChar char="•"/>
            </a:pPr>
            <a:r>
              <a:rPr b="1" i="0" lang="en-US" sz="2363" u="none" cap="none" strike="noStrike">
                <a:solidFill>
                  <a:srgbClr val="980000"/>
                </a:solidFill>
                <a:latin typeface="Times New Roman"/>
                <a:ea typeface="Times New Roman"/>
                <a:cs typeface="Times New Roman"/>
                <a:sym typeface="Times New Roman"/>
              </a:rPr>
              <a:t>Output Layer:</a:t>
            </a:r>
            <a:endParaRPr b="1">
              <a:solidFill>
                <a:srgbClr val="980000"/>
              </a:solidFill>
            </a:endParaRPr>
          </a:p>
          <a:p>
            <a:pPr indent="-340190" lvl="2" marL="1020571" marR="0" rtl="0" algn="l">
              <a:lnSpc>
                <a:spcPct val="139991"/>
              </a:lnSpc>
              <a:spcBef>
                <a:spcPts val="0"/>
              </a:spcBef>
              <a:spcAft>
                <a:spcPts val="0"/>
              </a:spcAft>
              <a:buClr>
                <a:schemeClr val="dk1"/>
              </a:buClr>
              <a:buSzPts val="2363"/>
              <a:buFont typeface="Arial"/>
              <a:buChar char="⚬"/>
            </a:pPr>
            <a:r>
              <a:rPr b="0" i="0" lang="en-US" sz="2363" u="none" cap="none" strike="noStrike">
                <a:solidFill>
                  <a:schemeClr val="dk1"/>
                </a:solidFill>
                <a:latin typeface="Times New Roman"/>
                <a:ea typeface="Times New Roman"/>
                <a:cs typeface="Times New Roman"/>
                <a:sym typeface="Times New Roman"/>
              </a:rPr>
              <a:t>The output layer uses softmax activation for multi-class classification.</a:t>
            </a:r>
            <a:endParaRPr>
              <a:solidFill>
                <a:schemeClr val="dk1"/>
              </a:solidFill>
            </a:endParaRPr>
          </a:p>
        </p:txBody>
      </p:sp>
      <p:sp>
        <p:nvSpPr>
          <p:cNvPr id="420" name="Google Shape;420;p3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4"/>
          <p:cNvSpPr txBox="1"/>
          <p:nvPr/>
        </p:nvSpPr>
        <p:spPr>
          <a:xfrm>
            <a:off x="322524" y="104775"/>
            <a:ext cx="16442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200" u="none" cap="none" strike="noStrike">
                <a:solidFill>
                  <a:srgbClr val="1255CC"/>
                </a:solidFill>
                <a:latin typeface="Hanuman"/>
                <a:ea typeface="Hanuman"/>
                <a:cs typeface="Hanuman"/>
                <a:sym typeface="Hanuman"/>
              </a:rPr>
              <a:t>MobileNetV2</a:t>
            </a:r>
            <a:endParaRPr>
              <a:solidFill>
                <a:srgbClr val="1255CC"/>
              </a:solidFill>
            </a:endParaRPr>
          </a:p>
        </p:txBody>
      </p:sp>
      <p:cxnSp>
        <p:nvCxnSpPr>
          <p:cNvPr id="426" name="Google Shape;426;p34"/>
          <p:cNvCxnSpPr/>
          <p:nvPr/>
        </p:nvCxnSpPr>
        <p:spPr>
          <a:xfrm rot="10800000">
            <a:off x="322524" y="1097280"/>
            <a:ext cx="8221054" cy="0"/>
          </a:xfrm>
          <a:prstGeom prst="straightConnector1">
            <a:avLst/>
          </a:prstGeom>
          <a:noFill/>
          <a:ln cap="flat" cmpd="sng" w="19050">
            <a:solidFill>
              <a:schemeClr val="dk1"/>
            </a:solidFill>
            <a:prstDash val="solid"/>
            <a:round/>
            <a:headEnd len="sm" w="sm" type="none"/>
            <a:tailEnd len="sm" w="sm" type="none"/>
          </a:ln>
        </p:spPr>
      </p:cxnSp>
      <p:sp>
        <p:nvSpPr>
          <p:cNvPr id="427" name="Google Shape;427;p34"/>
          <p:cNvSpPr/>
          <p:nvPr/>
        </p:nvSpPr>
        <p:spPr>
          <a:xfrm>
            <a:off x="9144000" y="4368341"/>
            <a:ext cx="8290921" cy="3710187"/>
          </a:xfrm>
          <a:custGeom>
            <a:rect b="b" l="l" r="r" t="t"/>
            <a:pathLst>
              <a:path extrusionOk="0" h="3710187" w="8290921">
                <a:moveTo>
                  <a:pt x="0" y="0"/>
                </a:moveTo>
                <a:lnTo>
                  <a:pt x="8290921" y="0"/>
                </a:lnTo>
                <a:lnTo>
                  <a:pt x="8290921" y="3710187"/>
                </a:lnTo>
                <a:lnTo>
                  <a:pt x="0" y="3710187"/>
                </a:lnTo>
                <a:lnTo>
                  <a:pt x="0" y="0"/>
                </a:lnTo>
                <a:close/>
              </a:path>
            </a:pathLst>
          </a:custGeom>
          <a:blipFill rotWithShape="1">
            <a:blip r:embed="rId3">
              <a:alphaModFix/>
            </a:blip>
            <a:stretch>
              <a:fillRect b="0" l="0" r="0" t="0"/>
            </a:stretch>
          </a:blipFill>
          <a:ln>
            <a:noFill/>
          </a:ln>
        </p:spPr>
      </p:sp>
      <p:sp>
        <p:nvSpPr>
          <p:cNvPr id="428" name="Google Shape;428;p34"/>
          <p:cNvSpPr txBox="1"/>
          <p:nvPr/>
        </p:nvSpPr>
        <p:spPr>
          <a:xfrm>
            <a:off x="322524" y="1358116"/>
            <a:ext cx="17754000" cy="2694300"/>
          </a:xfrm>
          <a:prstGeom prst="rect">
            <a:avLst/>
          </a:prstGeom>
          <a:noFill/>
          <a:ln>
            <a:noFill/>
          </a:ln>
        </p:spPr>
        <p:txBody>
          <a:bodyPr anchorCtr="0" anchor="t" bIns="0" lIns="0" spcFirstLastPara="1" rIns="0" wrap="square" tIns="0">
            <a:spAutoFit/>
          </a:bodyPr>
          <a:lstStyle/>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It was designed by Google for efficient deep learning on mobile and embedded devices.</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Compared to traditional CNNs like AlexNet and ResNet, MobileNetV2 has fewer parameters, making it suitable for small datasets</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MobileNetV2 is more suitable for real-time processing on devices with limited computational power while still providing sufficient expressiveness for classification tasks.</a:t>
            </a:r>
            <a:endParaRPr>
              <a:solidFill>
                <a:schemeClr val="dk1"/>
              </a:solidFill>
            </a:endParaRPr>
          </a:p>
        </p:txBody>
      </p:sp>
      <p:sp>
        <p:nvSpPr>
          <p:cNvPr id="429" name="Google Shape;429;p34"/>
          <p:cNvSpPr txBox="1"/>
          <p:nvPr/>
        </p:nvSpPr>
        <p:spPr>
          <a:xfrm>
            <a:off x="322524" y="3614846"/>
            <a:ext cx="8096100" cy="6687600"/>
          </a:xfrm>
          <a:prstGeom prst="rect">
            <a:avLst/>
          </a:prstGeom>
          <a:noFill/>
          <a:ln>
            <a:noFill/>
          </a:ln>
        </p:spPr>
        <p:txBody>
          <a:bodyPr anchorCtr="0" anchor="t" bIns="0" lIns="0" spcFirstLastPara="1" rIns="0" wrap="square" tIns="0">
            <a:spAutoFit/>
          </a:bodyPr>
          <a:lstStyle/>
          <a:p>
            <a:pPr indent="0" lvl="0" marL="0" marR="0" rtl="0" algn="l">
              <a:lnSpc>
                <a:spcPct val="206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286067" lvl="1" marL="572134" marR="0" rtl="0" algn="l">
              <a:lnSpc>
                <a:spcPct val="140015"/>
              </a:lnSpc>
              <a:spcBef>
                <a:spcPts val="0"/>
              </a:spcBef>
              <a:spcAft>
                <a:spcPts val="0"/>
              </a:spcAft>
              <a:buClr>
                <a:schemeClr val="dk1"/>
              </a:buClr>
              <a:buSzPts val="2649"/>
              <a:buFont typeface="Arial"/>
              <a:buChar char="•"/>
            </a:pPr>
            <a:r>
              <a:rPr b="0" i="0" lang="en-US" sz="2649" u="none" cap="none" strike="noStrike">
                <a:solidFill>
                  <a:schemeClr val="dk1"/>
                </a:solidFill>
                <a:latin typeface="Times New Roman"/>
                <a:ea typeface="Times New Roman"/>
                <a:cs typeface="Times New Roman"/>
                <a:sym typeface="Times New Roman"/>
              </a:rPr>
              <a:t>Key Features of MobileNetV2:</a:t>
            </a:r>
            <a:endParaRPr>
              <a:solidFill>
                <a:schemeClr val="dk1"/>
              </a:solidFill>
            </a:endParaRPr>
          </a:p>
          <a:p>
            <a:pPr indent="-381423" lvl="2" marL="1144269" marR="0" rtl="0" algn="l">
              <a:lnSpc>
                <a:spcPct val="140015"/>
              </a:lnSpc>
              <a:spcBef>
                <a:spcPts val="0"/>
              </a:spcBef>
              <a:spcAft>
                <a:spcPts val="0"/>
              </a:spcAft>
              <a:buClr>
                <a:schemeClr val="dk1"/>
              </a:buClr>
              <a:buSzPts val="2649"/>
              <a:buFont typeface="Arial"/>
              <a:buChar char="⚬"/>
            </a:pPr>
            <a:r>
              <a:rPr b="0" i="0" lang="en-US" sz="2649" u="none" cap="none" strike="noStrike">
                <a:solidFill>
                  <a:schemeClr val="dk1"/>
                </a:solidFill>
                <a:latin typeface="Times New Roman"/>
                <a:ea typeface="Times New Roman"/>
                <a:cs typeface="Times New Roman"/>
                <a:sym typeface="Times New Roman"/>
              </a:rPr>
              <a:t>Depthwise Separable Convolutions:</a:t>
            </a:r>
            <a:endParaRPr>
              <a:solidFill>
                <a:schemeClr val="dk1"/>
              </a:solidFill>
            </a:endParaRPr>
          </a:p>
          <a:p>
            <a:pPr indent="-381423" lvl="2" marL="1144269" marR="0" rtl="0" algn="l">
              <a:lnSpc>
                <a:spcPct val="140015"/>
              </a:lnSpc>
              <a:spcBef>
                <a:spcPts val="0"/>
              </a:spcBef>
              <a:spcAft>
                <a:spcPts val="0"/>
              </a:spcAft>
              <a:buClr>
                <a:schemeClr val="dk1"/>
              </a:buClr>
              <a:buSzPts val="2649"/>
              <a:buFont typeface="Arial"/>
              <a:buChar char="⚬"/>
            </a:pPr>
            <a:r>
              <a:rPr b="0" i="0" lang="en-US" sz="2649" u="none" cap="none" strike="noStrike">
                <a:solidFill>
                  <a:schemeClr val="dk1"/>
                </a:solidFill>
                <a:latin typeface="Times New Roman"/>
                <a:ea typeface="Times New Roman"/>
                <a:cs typeface="Times New Roman"/>
                <a:sym typeface="Times New Roman"/>
              </a:rPr>
              <a:t>splits the standard convolution process into two separate operations:</a:t>
            </a:r>
            <a:endParaRPr>
              <a:solidFill>
                <a:schemeClr val="dk1"/>
              </a:solidFill>
            </a:endParaRPr>
          </a:p>
          <a:p>
            <a:pPr indent="-429100" lvl="3" marL="1716403" marR="0" rtl="0" algn="l">
              <a:lnSpc>
                <a:spcPct val="140015"/>
              </a:lnSpc>
              <a:spcBef>
                <a:spcPts val="0"/>
              </a:spcBef>
              <a:spcAft>
                <a:spcPts val="0"/>
              </a:spcAft>
              <a:buClr>
                <a:schemeClr val="dk1"/>
              </a:buClr>
              <a:buSzPts val="2649"/>
              <a:buFont typeface="Arial"/>
              <a:buChar char="￭"/>
            </a:pPr>
            <a:r>
              <a:rPr b="0" i="0" lang="en-US" sz="2649" u="none" cap="none" strike="noStrike">
                <a:solidFill>
                  <a:schemeClr val="dk1"/>
                </a:solidFill>
                <a:latin typeface="Times New Roman"/>
                <a:ea typeface="Times New Roman"/>
                <a:cs typeface="Times New Roman"/>
                <a:sym typeface="Times New Roman"/>
              </a:rPr>
              <a:t> depthwise convolutions (which apply a single filter to each input channel) </a:t>
            </a:r>
            <a:endParaRPr>
              <a:solidFill>
                <a:schemeClr val="dk1"/>
              </a:solidFill>
            </a:endParaRPr>
          </a:p>
          <a:p>
            <a:pPr indent="-429100" lvl="3" marL="1716403" marR="0" rtl="0" algn="l">
              <a:lnSpc>
                <a:spcPct val="140015"/>
              </a:lnSpc>
              <a:spcBef>
                <a:spcPts val="0"/>
              </a:spcBef>
              <a:spcAft>
                <a:spcPts val="0"/>
              </a:spcAft>
              <a:buClr>
                <a:schemeClr val="dk1"/>
              </a:buClr>
              <a:buSzPts val="2649"/>
              <a:buFont typeface="Arial"/>
              <a:buChar char="￭"/>
            </a:pPr>
            <a:r>
              <a:rPr b="0" i="0" lang="en-US" sz="2649" u="none" cap="none" strike="noStrike">
                <a:solidFill>
                  <a:schemeClr val="dk1"/>
                </a:solidFill>
                <a:latin typeface="Times New Roman"/>
                <a:ea typeface="Times New Roman"/>
                <a:cs typeface="Times New Roman"/>
                <a:sym typeface="Times New Roman"/>
              </a:rPr>
              <a:t>pointwise convolutions (which combine the results). </a:t>
            </a:r>
            <a:endParaRPr>
              <a:solidFill>
                <a:schemeClr val="dk1"/>
              </a:solidFill>
            </a:endParaRPr>
          </a:p>
          <a:p>
            <a:pPr indent="-381423" lvl="2" marL="1144269" marR="0" rtl="0" algn="l">
              <a:lnSpc>
                <a:spcPct val="140015"/>
              </a:lnSpc>
              <a:spcBef>
                <a:spcPts val="0"/>
              </a:spcBef>
              <a:spcAft>
                <a:spcPts val="0"/>
              </a:spcAft>
              <a:buClr>
                <a:schemeClr val="dk1"/>
              </a:buClr>
              <a:buSzPts val="2649"/>
              <a:buFont typeface="Arial"/>
              <a:buChar char="⚬"/>
            </a:pPr>
            <a:r>
              <a:rPr b="0" i="0" lang="en-US" sz="2649" u="none" cap="none" strike="noStrike">
                <a:solidFill>
                  <a:schemeClr val="dk1"/>
                </a:solidFill>
                <a:latin typeface="Times New Roman"/>
                <a:ea typeface="Times New Roman"/>
                <a:cs typeface="Times New Roman"/>
                <a:sym typeface="Times New Roman"/>
              </a:rPr>
              <a:t> Reducing the number of parameters, making model lightweight and efficient.</a:t>
            </a:r>
            <a:endParaRPr>
              <a:solidFill>
                <a:schemeClr val="dk1"/>
              </a:solidFill>
            </a:endParaRPr>
          </a:p>
          <a:p>
            <a:pPr indent="0" lvl="0" marL="0" marR="0" rtl="0" algn="l">
              <a:lnSpc>
                <a:spcPct val="140015"/>
              </a:lnSpc>
              <a:spcBef>
                <a:spcPts val="0"/>
              </a:spcBef>
              <a:spcAft>
                <a:spcPts val="0"/>
              </a:spcAft>
              <a:buNone/>
            </a:pPr>
            <a:r>
              <a:t/>
            </a:r>
            <a:endParaRPr b="0" i="0" sz="2649" u="none" cap="none" strike="noStrike">
              <a:solidFill>
                <a:schemeClr val="dk1"/>
              </a:solidFill>
              <a:latin typeface="Times New Roman"/>
              <a:ea typeface="Times New Roman"/>
              <a:cs typeface="Times New Roman"/>
              <a:sym typeface="Times New Roman"/>
            </a:endParaRPr>
          </a:p>
        </p:txBody>
      </p:sp>
      <p:sp>
        <p:nvSpPr>
          <p:cNvPr id="430" name="Google Shape;430;p3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5"/>
          <p:cNvSpPr txBox="1"/>
          <p:nvPr/>
        </p:nvSpPr>
        <p:spPr>
          <a:xfrm>
            <a:off x="322374" y="0"/>
            <a:ext cx="16442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200" u="none" cap="none" strike="noStrike">
                <a:solidFill>
                  <a:srgbClr val="1255CC"/>
                </a:solidFill>
                <a:latin typeface="Hanuman"/>
                <a:ea typeface="Hanuman"/>
                <a:cs typeface="Hanuman"/>
                <a:sym typeface="Hanuman"/>
              </a:rPr>
              <a:t>MobileNetV2</a:t>
            </a:r>
            <a:endParaRPr>
              <a:solidFill>
                <a:srgbClr val="1255CC"/>
              </a:solidFill>
            </a:endParaRPr>
          </a:p>
        </p:txBody>
      </p:sp>
      <p:cxnSp>
        <p:nvCxnSpPr>
          <p:cNvPr id="436" name="Google Shape;436;p35"/>
          <p:cNvCxnSpPr/>
          <p:nvPr/>
        </p:nvCxnSpPr>
        <p:spPr>
          <a:xfrm rot="10800000">
            <a:off x="322378" y="1007668"/>
            <a:ext cx="8221200" cy="0"/>
          </a:xfrm>
          <a:prstGeom prst="straightConnector1">
            <a:avLst/>
          </a:prstGeom>
          <a:noFill/>
          <a:ln cap="flat" cmpd="sng" w="19050">
            <a:solidFill>
              <a:schemeClr val="dk1"/>
            </a:solidFill>
            <a:prstDash val="solid"/>
            <a:round/>
            <a:headEnd len="sm" w="sm" type="none"/>
            <a:tailEnd len="sm" w="sm" type="none"/>
          </a:ln>
        </p:spPr>
      </p:cxnSp>
      <p:sp>
        <p:nvSpPr>
          <p:cNvPr id="437" name="Google Shape;437;p35"/>
          <p:cNvSpPr/>
          <p:nvPr/>
        </p:nvSpPr>
        <p:spPr>
          <a:xfrm>
            <a:off x="9521886" y="2054795"/>
            <a:ext cx="8601798" cy="2492878"/>
          </a:xfrm>
          <a:custGeom>
            <a:rect b="b" l="l" r="r" t="t"/>
            <a:pathLst>
              <a:path extrusionOk="0" h="2492878" w="8601798">
                <a:moveTo>
                  <a:pt x="0" y="0"/>
                </a:moveTo>
                <a:lnTo>
                  <a:pt x="8601798" y="0"/>
                </a:lnTo>
                <a:lnTo>
                  <a:pt x="8601798" y="2492878"/>
                </a:lnTo>
                <a:lnTo>
                  <a:pt x="0" y="2492878"/>
                </a:lnTo>
                <a:lnTo>
                  <a:pt x="0" y="0"/>
                </a:lnTo>
                <a:close/>
              </a:path>
            </a:pathLst>
          </a:custGeom>
          <a:blipFill rotWithShape="1">
            <a:blip r:embed="rId3">
              <a:alphaModFix/>
            </a:blip>
            <a:stretch>
              <a:fillRect b="0" l="0" r="0" t="0"/>
            </a:stretch>
          </a:blipFill>
          <a:ln>
            <a:noFill/>
          </a:ln>
        </p:spPr>
      </p:sp>
      <p:sp>
        <p:nvSpPr>
          <p:cNvPr id="438" name="Google Shape;438;p35"/>
          <p:cNvSpPr/>
          <p:nvPr/>
        </p:nvSpPr>
        <p:spPr>
          <a:xfrm>
            <a:off x="9521872" y="5884925"/>
            <a:ext cx="9020527" cy="2699493"/>
          </a:xfrm>
          <a:custGeom>
            <a:rect b="b" l="l" r="r" t="t"/>
            <a:pathLst>
              <a:path extrusionOk="0" h="2699493" w="9020527">
                <a:moveTo>
                  <a:pt x="0" y="0"/>
                </a:moveTo>
                <a:lnTo>
                  <a:pt x="9020527" y="0"/>
                </a:lnTo>
                <a:lnTo>
                  <a:pt x="9020527" y="2699493"/>
                </a:lnTo>
                <a:lnTo>
                  <a:pt x="0" y="2699493"/>
                </a:lnTo>
                <a:lnTo>
                  <a:pt x="0" y="0"/>
                </a:lnTo>
                <a:close/>
              </a:path>
            </a:pathLst>
          </a:custGeom>
          <a:blipFill rotWithShape="1">
            <a:blip r:embed="rId4">
              <a:alphaModFix/>
            </a:blip>
            <a:stretch>
              <a:fillRect b="0" l="0" r="0" t="0"/>
            </a:stretch>
          </a:blipFill>
          <a:ln>
            <a:noFill/>
          </a:ln>
        </p:spPr>
      </p:sp>
      <p:sp>
        <p:nvSpPr>
          <p:cNvPr id="439" name="Google Shape;439;p35"/>
          <p:cNvSpPr txBox="1"/>
          <p:nvPr/>
        </p:nvSpPr>
        <p:spPr>
          <a:xfrm>
            <a:off x="322374" y="1322062"/>
            <a:ext cx="9199500" cy="7838100"/>
          </a:xfrm>
          <a:prstGeom prst="rect">
            <a:avLst/>
          </a:prstGeom>
          <a:noFill/>
          <a:ln>
            <a:noFill/>
          </a:ln>
        </p:spPr>
        <p:txBody>
          <a:bodyPr anchorCtr="0" anchor="t" bIns="0" lIns="0" spcFirstLastPara="1" rIns="0" wrap="square" tIns="0">
            <a:spAutoFit/>
          </a:bodyPr>
          <a:lstStyle/>
          <a:p>
            <a:pPr indent="0" lvl="0" marL="0" marR="0" rtl="0" algn="l">
              <a:lnSpc>
                <a:spcPct val="206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286321" lvl="1" marL="572641" marR="0" rtl="0" algn="l">
              <a:lnSpc>
                <a:spcPct val="140007"/>
              </a:lnSpc>
              <a:spcBef>
                <a:spcPts val="0"/>
              </a:spcBef>
              <a:spcAft>
                <a:spcPts val="0"/>
              </a:spcAft>
              <a:buClr>
                <a:srgbClr val="980000"/>
              </a:buClr>
              <a:buSzPts val="2652"/>
              <a:buChar char="•"/>
            </a:pPr>
            <a:r>
              <a:rPr b="1" i="0" lang="en-US" sz="2652" u="none" cap="none" strike="noStrike">
                <a:solidFill>
                  <a:srgbClr val="980000"/>
                </a:solidFill>
                <a:latin typeface="Times New Roman"/>
                <a:ea typeface="Times New Roman"/>
                <a:cs typeface="Times New Roman"/>
                <a:sym typeface="Times New Roman"/>
              </a:rPr>
              <a:t>Inverted Residuals blocks:</a:t>
            </a:r>
            <a:endParaRPr b="1">
              <a:solidFill>
                <a:srgbClr val="980000"/>
              </a:solidFill>
            </a:endParaRPr>
          </a:p>
          <a:p>
            <a:pPr indent="-381761" lvl="2" marL="1145283"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 </a:t>
            </a:r>
            <a:r>
              <a:rPr lang="en-US" sz="2652">
                <a:solidFill>
                  <a:schemeClr val="dk1"/>
                </a:solidFill>
                <a:latin typeface="Times New Roman"/>
                <a:ea typeface="Times New Roman"/>
                <a:cs typeface="Times New Roman"/>
                <a:sym typeface="Times New Roman"/>
              </a:rPr>
              <a:t>A</a:t>
            </a:r>
            <a:r>
              <a:rPr b="0" i="0" lang="en-US" sz="2652" u="none" cap="none" strike="noStrike">
                <a:solidFill>
                  <a:schemeClr val="dk1"/>
                </a:solidFill>
                <a:latin typeface="Times New Roman"/>
                <a:ea typeface="Times New Roman"/>
                <a:cs typeface="Times New Roman"/>
                <a:sym typeface="Times New Roman"/>
              </a:rPr>
              <a:t> lightweight convolution is used to expand the input, followed by a pointwise convolution that reduces the dimensionality.</a:t>
            </a:r>
            <a:endParaRPr>
              <a:solidFill>
                <a:schemeClr val="dk1"/>
              </a:solidFill>
            </a:endParaRPr>
          </a:p>
          <a:p>
            <a:pPr indent="-381761" lvl="2" marL="1145283"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 This ensures that computational resources are used effectively and allows for better performance with fewer parameters.</a:t>
            </a:r>
            <a:endParaRPr>
              <a:solidFill>
                <a:schemeClr val="dk1"/>
              </a:solidFill>
            </a:endParaRPr>
          </a:p>
          <a:p>
            <a:pPr indent="-286321" lvl="1" marL="572641" marR="0" rtl="0" algn="l">
              <a:lnSpc>
                <a:spcPct val="140007"/>
              </a:lnSpc>
              <a:spcBef>
                <a:spcPts val="0"/>
              </a:spcBef>
              <a:spcAft>
                <a:spcPts val="0"/>
              </a:spcAft>
              <a:buClr>
                <a:srgbClr val="980000"/>
              </a:buClr>
              <a:buSzPts val="2652"/>
              <a:buChar char="•"/>
            </a:pPr>
            <a:r>
              <a:rPr b="1" i="0" lang="en-US" sz="2652" u="none" cap="none" strike="noStrike">
                <a:solidFill>
                  <a:srgbClr val="980000"/>
                </a:solidFill>
                <a:latin typeface="Times New Roman"/>
                <a:ea typeface="Times New Roman"/>
                <a:cs typeface="Times New Roman"/>
                <a:sym typeface="Times New Roman"/>
              </a:rPr>
              <a:t>Linear Bottleneck:</a:t>
            </a:r>
            <a:endParaRPr b="1">
              <a:solidFill>
                <a:srgbClr val="980000"/>
              </a:solidFill>
            </a:endParaRPr>
          </a:p>
          <a:p>
            <a:pPr indent="-381761" lvl="2" marL="1145283"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after processing features in a compressed space, it restores them without applying ReLU at the end.</a:t>
            </a:r>
            <a:endParaRPr>
              <a:solidFill>
                <a:schemeClr val="dk1"/>
              </a:solidFill>
            </a:endParaRPr>
          </a:p>
          <a:p>
            <a:pPr indent="-381761" lvl="2" marL="1145283"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helps retain more information, improving the network’s ability to capture fine-grained details</a:t>
            </a:r>
            <a:endParaRPr>
              <a:solidFill>
                <a:schemeClr val="dk1"/>
              </a:solidFill>
            </a:endParaRPr>
          </a:p>
          <a:p>
            <a:pPr indent="0" lvl="0" marL="0" marR="0" rtl="0" algn="l">
              <a:lnSpc>
                <a:spcPct val="140007"/>
              </a:lnSpc>
              <a:spcBef>
                <a:spcPts val="0"/>
              </a:spcBef>
              <a:spcAft>
                <a:spcPts val="0"/>
              </a:spcAft>
              <a:buNone/>
            </a:pPr>
            <a:r>
              <a:t/>
            </a:r>
            <a:endParaRPr b="0" i="0" sz="2652" u="none" cap="none" strike="noStrike">
              <a:solidFill>
                <a:schemeClr val="dk1"/>
              </a:solidFill>
              <a:latin typeface="Times New Roman"/>
              <a:ea typeface="Times New Roman"/>
              <a:cs typeface="Times New Roman"/>
              <a:sym typeface="Times New Roman"/>
            </a:endParaRPr>
          </a:p>
        </p:txBody>
      </p:sp>
      <p:sp>
        <p:nvSpPr>
          <p:cNvPr id="440" name="Google Shape;440;p35"/>
          <p:cNvSpPr txBox="1"/>
          <p:nvPr/>
        </p:nvSpPr>
        <p:spPr>
          <a:xfrm>
            <a:off x="588095" y="1322058"/>
            <a:ext cx="9408900" cy="407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649" u="none" cap="none" strike="noStrike">
                <a:solidFill>
                  <a:schemeClr val="dk1"/>
                </a:solidFill>
                <a:latin typeface="Times New Roman"/>
                <a:ea typeface="Times New Roman"/>
                <a:cs typeface="Times New Roman"/>
                <a:sym typeface="Times New Roman"/>
              </a:rPr>
              <a:t>Key Features Continued</a:t>
            </a:r>
            <a:endParaRPr>
              <a:solidFill>
                <a:schemeClr val="dk1"/>
              </a:solidFill>
            </a:endParaRPr>
          </a:p>
        </p:txBody>
      </p:sp>
      <p:sp>
        <p:nvSpPr>
          <p:cNvPr id="441" name="Google Shape;441;p35"/>
          <p:cNvSpPr txBox="1"/>
          <p:nvPr/>
        </p:nvSpPr>
        <p:spPr>
          <a:xfrm>
            <a:off x="14828100" y="8584425"/>
            <a:ext cx="34599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000">
                <a:solidFill>
                  <a:schemeClr val="dk1"/>
                </a:solidFill>
                <a:latin typeface="Calibri"/>
                <a:ea typeface="Calibri"/>
                <a:cs typeface="Calibri"/>
                <a:sym typeface="Calibri"/>
              </a:rPr>
              <a:t>figure from:</a:t>
            </a:r>
            <a:r>
              <a:rPr i="1" lang="en-US" sz="2000" u="sng">
                <a:solidFill>
                  <a:schemeClr val="hlink"/>
                </a:solidFill>
                <a:latin typeface="Calibri"/>
                <a:ea typeface="Calibri"/>
                <a:cs typeface="Calibri"/>
                <a:sym typeface="Calibri"/>
                <a:hlinkClick r:id="rId5"/>
              </a:rPr>
              <a:t> </a:t>
            </a:r>
            <a:r>
              <a:rPr i="1" lang="en-US" sz="2000" u="sng">
                <a:solidFill>
                  <a:schemeClr val="hlink"/>
                </a:solidFill>
                <a:latin typeface="Calibri"/>
                <a:ea typeface="Calibri"/>
                <a:cs typeface="Calibri"/>
                <a:sym typeface="Calibri"/>
                <a:hlinkClick r:id="rId6"/>
              </a:rPr>
              <a:t>Researchgate.com</a:t>
            </a:r>
            <a:endParaRPr i="1" sz="2000">
              <a:solidFill>
                <a:schemeClr val="dk1"/>
              </a:solidFill>
              <a:latin typeface="Calibri"/>
              <a:ea typeface="Calibri"/>
              <a:cs typeface="Calibri"/>
              <a:sym typeface="Calibri"/>
            </a:endParaRPr>
          </a:p>
        </p:txBody>
      </p:sp>
      <p:sp>
        <p:nvSpPr>
          <p:cNvPr id="442" name="Google Shape;442;p3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6"/>
          <p:cNvSpPr txBox="1"/>
          <p:nvPr/>
        </p:nvSpPr>
        <p:spPr>
          <a:xfrm>
            <a:off x="322524" y="0"/>
            <a:ext cx="16442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200" u="none" cap="none" strike="noStrike">
                <a:solidFill>
                  <a:srgbClr val="1255CC"/>
                </a:solidFill>
                <a:latin typeface="Hanuman"/>
                <a:ea typeface="Hanuman"/>
                <a:cs typeface="Hanuman"/>
                <a:sym typeface="Hanuman"/>
              </a:rPr>
              <a:t>MobileNetV2</a:t>
            </a:r>
            <a:endParaRPr>
              <a:solidFill>
                <a:srgbClr val="1255CC"/>
              </a:solidFill>
            </a:endParaRPr>
          </a:p>
        </p:txBody>
      </p:sp>
      <p:cxnSp>
        <p:nvCxnSpPr>
          <p:cNvPr id="448" name="Google Shape;448;p36"/>
          <p:cNvCxnSpPr/>
          <p:nvPr/>
        </p:nvCxnSpPr>
        <p:spPr>
          <a:xfrm rot="10800000">
            <a:off x="322378" y="986080"/>
            <a:ext cx="8221200" cy="0"/>
          </a:xfrm>
          <a:prstGeom prst="straightConnector1">
            <a:avLst/>
          </a:prstGeom>
          <a:noFill/>
          <a:ln cap="flat" cmpd="sng" w="19050">
            <a:solidFill>
              <a:schemeClr val="dk1"/>
            </a:solidFill>
            <a:prstDash val="solid"/>
            <a:round/>
            <a:headEnd len="sm" w="sm" type="none"/>
            <a:tailEnd len="sm" w="sm" type="none"/>
          </a:ln>
        </p:spPr>
      </p:cxnSp>
      <p:sp>
        <p:nvSpPr>
          <p:cNvPr id="449" name="Google Shape;449;p36"/>
          <p:cNvSpPr txBox="1"/>
          <p:nvPr/>
        </p:nvSpPr>
        <p:spPr>
          <a:xfrm>
            <a:off x="433724" y="1256466"/>
            <a:ext cx="17754000" cy="84096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2652" u="none" cap="none" strike="noStrike">
                <a:solidFill>
                  <a:schemeClr val="dk1"/>
                </a:solidFill>
                <a:latin typeface="Times New Roman"/>
                <a:ea typeface="Times New Roman"/>
                <a:cs typeface="Times New Roman"/>
                <a:sym typeface="Times New Roman"/>
              </a:rPr>
              <a:t>MobileNetV2 was adapted to handle small medical datasets effectively. The architecture used in this model consists of the following layers:</a:t>
            </a:r>
            <a:endParaRPr>
              <a:solidFill>
                <a:schemeClr val="dk1"/>
              </a:solidFill>
            </a:endParaRPr>
          </a:p>
          <a:p>
            <a:pPr indent="-286321" lvl="1" marL="572641" marR="0" rtl="0" algn="l">
              <a:lnSpc>
                <a:spcPct val="140007"/>
              </a:lnSpc>
              <a:spcBef>
                <a:spcPts val="0"/>
              </a:spcBef>
              <a:spcAft>
                <a:spcPts val="0"/>
              </a:spcAft>
              <a:buClr>
                <a:srgbClr val="980000"/>
              </a:buClr>
              <a:buSzPts val="2652"/>
              <a:buChar char="•"/>
            </a:pPr>
            <a:r>
              <a:rPr b="1" i="0" lang="en-US" sz="2652" u="none" cap="none" strike="noStrike">
                <a:solidFill>
                  <a:srgbClr val="980000"/>
                </a:solidFill>
                <a:latin typeface="Times New Roman"/>
                <a:ea typeface="Times New Roman"/>
                <a:cs typeface="Times New Roman"/>
                <a:sym typeface="Times New Roman"/>
              </a:rPr>
              <a:t>Base Model (MobileNetV2):</a:t>
            </a:r>
            <a:endParaRPr b="1">
              <a:solidFill>
                <a:srgbClr val="980000"/>
              </a:solidFill>
            </a:endParaRPr>
          </a:p>
          <a:p>
            <a:pPr indent="-381761" lvl="2" marL="1145283"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The pre-trained MobileNetV2 model is utilized as the base feature extractor. </a:t>
            </a:r>
            <a:endParaRPr>
              <a:solidFill>
                <a:schemeClr val="dk1"/>
              </a:solidFill>
            </a:endParaRPr>
          </a:p>
          <a:p>
            <a:pPr indent="-381761" lvl="2" marL="1145283" marR="0" rtl="0" algn="l">
              <a:lnSpc>
                <a:spcPct val="140007"/>
              </a:lnSpc>
              <a:spcBef>
                <a:spcPts val="0"/>
              </a:spcBef>
              <a:spcAft>
                <a:spcPts val="0"/>
              </a:spcAft>
              <a:buClr>
                <a:schemeClr val="dk1"/>
              </a:buClr>
              <a:buSzPts val="2652"/>
              <a:buFont typeface="Arial"/>
              <a:buChar char="⚬"/>
            </a:pPr>
            <a:r>
              <a:rPr b="1" i="0" lang="en-US" sz="2652" u="none" cap="none" strike="noStrike">
                <a:solidFill>
                  <a:schemeClr val="dk1"/>
                </a:solidFill>
                <a:latin typeface="Times"/>
                <a:ea typeface="Times"/>
                <a:cs typeface="Times"/>
                <a:sym typeface="Times"/>
              </a:rPr>
              <a:t>Modification:</a:t>
            </a:r>
            <a:r>
              <a:rPr b="0" i="0" lang="en-US" sz="2652" u="none" cap="none" strike="noStrike">
                <a:solidFill>
                  <a:schemeClr val="dk1"/>
                </a:solidFill>
                <a:latin typeface="Times New Roman"/>
                <a:ea typeface="Times New Roman"/>
                <a:cs typeface="Times New Roman"/>
                <a:sym typeface="Times New Roman"/>
              </a:rPr>
              <a:t> Instead of using the top layer of MobileNetV2 (which is designed for large datasets and general purposes), the top is excluded (include_top=False), and the focus is shifted to using the convolutional feature extraction capabilities.</a:t>
            </a:r>
            <a:endParaRPr>
              <a:solidFill>
                <a:schemeClr val="dk1"/>
              </a:solidFill>
            </a:endParaRPr>
          </a:p>
          <a:p>
            <a:pPr indent="-286321" lvl="1" marL="572641" marR="0" rtl="0" algn="l">
              <a:lnSpc>
                <a:spcPct val="140007"/>
              </a:lnSpc>
              <a:spcBef>
                <a:spcPts val="0"/>
              </a:spcBef>
              <a:spcAft>
                <a:spcPts val="0"/>
              </a:spcAft>
              <a:buClr>
                <a:srgbClr val="980000"/>
              </a:buClr>
              <a:buSzPts val="2652"/>
              <a:buChar char="•"/>
            </a:pPr>
            <a:r>
              <a:rPr b="1" i="0" lang="en-US" sz="2652" u="none" cap="none" strike="noStrike">
                <a:solidFill>
                  <a:srgbClr val="980000"/>
                </a:solidFill>
                <a:latin typeface="Times New Roman"/>
                <a:ea typeface="Times New Roman"/>
                <a:cs typeface="Times New Roman"/>
                <a:sym typeface="Times New Roman"/>
              </a:rPr>
              <a:t>Flatten Layer:</a:t>
            </a:r>
            <a:endParaRPr b="1">
              <a:solidFill>
                <a:srgbClr val="980000"/>
              </a:solidFill>
            </a:endParaRPr>
          </a:p>
          <a:p>
            <a:pPr indent="-381761" lvl="2" marL="1145283"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After extracting the features, the output is flattened into a one-dimensional vector to be passed to the fully connected layers for classification.</a:t>
            </a:r>
            <a:endParaRPr>
              <a:solidFill>
                <a:schemeClr val="dk1"/>
              </a:solidFill>
            </a:endParaRPr>
          </a:p>
          <a:p>
            <a:pPr indent="-286321" lvl="1" marL="572641" marR="0" rtl="0" algn="l">
              <a:lnSpc>
                <a:spcPct val="140007"/>
              </a:lnSpc>
              <a:spcBef>
                <a:spcPts val="0"/>
              </a:spcBef>
              <a:spcAft>
                <a:spcPts val="0"/>
              </a:spcAft>
              <a:buClr>
                <a:srgbClr val="980000"/>
              </a:buClr>
              <a:buSzPts val="2652"/>
              <a:buChar char="•"/>
            </a:pPr>
            <a:r>
              <a:rPr b="1" i="0" lang="en-US" sz="2652" u="none" cap="none" strike="noStrike">
                <a:solidFill>
                  <a:srgbClr val="980000"/>
                </a:solidFill>
                <a:latin typeface="Times New Roman"/>
                <a:ea typeface="Times New Roman"/>
                <a:cs typeface="Times New Roman"/>
                <a:sym typeface="Times New Roman"/>
              </a:rPr>
              <a:t>Fully Connected Layer:</a:t>
            </a:r>
            <a:endParaRPr b="1">
              <a:solidFill>
                <a:srgbClr val="980000"/>
              </a:solidFill>
            </a:endParaRPr>
          </a:p>
          <a:p>
            <a:pPr indent="-381761" lvl="2" marL="1145283"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A dense layer with 128 neurons and ReLU activation is used to combine the features and learn complex patterns. The dropout rate of 0.5 is applied to prevent overfitting, especially given the small dataset size.</a:t>
            </a:r>
            <a:endParaRPr>
              <a:solidFill>
                <a:schemeClr val="dk1"/>
              </a:solidFill>
            </a:endParaRPr>
          </a:p>
          <a:p>
            <a:pPr indent="-286321" lvl="1" marL="572641" marR="0" rtl="0" algn="l">
              <a:lnSpc>
                <a:spcPct val="140007"/>
              </a:lnSpc>
              <a:spcBef>
                <a:spcPts val="0"/>
              </a:spcBef>
              <a:spcAft>
                <a:spcPts val="0"/>
              </a:spcAft>
              <a:buClr>
                <a:srgbClr val="980000"/>
              </a:buClr>
              <a:buSzPts val="2652"/>
              <a:buChar char="•"/>
            </a:pPr>
            <a:r>
              <a:rPr b="1" i="0" lang="en-US" sz="2652" u="none" cap="none" strike="noStrike">
                <a:solidFill>
                  <a:srgbClr val="980000"/>
                </a:solidFill>
                <a:latin typeface="Times New Roman"/>
                <a:ea typeface="Times New Roman"/>
                <a:cs typeface="Times New Roman"/>
                <a:sym typeface="Times New Roman"/>
              </a:rPr>
              <a:t>Output Layer:</a:t>
            </a:r>
            <a:endParaRPr b="1">
              <a:solidFill>
                <a:srgbClr val="980000"/>
              </a:solidFill>
            </a:endParaRPr>
          </a:p>
          <a:p>
            <a:pPr indent="-381761" lvl="2" marL="1145283"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The final output layer uses softmax activation, allowing the model to classify the input into multiple Classes</a:t>
            </a:r>
            <a:endParaRPr>
              <a:solidFill>
                <a:schemeClr val="dk1"/>
              </a:solidFill>
            </a:endParaRPr>
          </a:p>
          <a:p>
            <a:pPr indent="0" lvl="0" marL="0" marR="0" rtl="0" algn="l">
              <a:lnSpc>
                <a:spcPct val="140007"/>
              </a:lnSpc>
              <a:spcBef>
                <a:spcPts val="0"/>
              </a:spcBef>
              <a:spcAft>
                <a:spcPts val="0"/>
              </a:spcAft>
              <a:buNone/>
            </a:pPr>
            <a:r>
              <a:t/>
            </a:r>
            <a:endParaRPr b="0" i="0" sz="2652" u="none" cap="none" strike="noStrike">
              <a:solidFill>
                <a:schemeClr val="dk1"/>
              </a:solidFill>
              <a:latin typeface="Times New Roman"/>
              <a:ea typeface="Times New Roman"/>
              <a:cs typeface="Times New Roman"/>
              <a:sym typeface="Times New Roman"/>
            </a:endParaRPr>
          </a:p>
        </p:txBody>
      </p:sp>
      <p:sp>
        <p:nvSpPr>
          <p:cNvPr id="450" name="Google Shape;450;p3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7"/>
          <p:cNvSpPr txBox="1"/>
          <p:nvPr/>
        </p:nvSpPr>
        <p:spPr>
          <a:xfrm>
            <a:off x="302618" y="0"/>
            <a:ext cx="16442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200" u="none" cap="none" strike="noStrike">
                <a:solidFill>
                  <a:srgbClr val="1255CC"/>
                </a:solidFill>
                <a:latin typeface="Hanuman"/>
                <a:ea typeface="Hanuman"/>
                <a:cs typeface="Hanuman"/>
                <a:sym typeface="Hanuman"/>
              </a:rPr>
              <a:t>Transfer learning with ResNet50 V2</a:t>
            </a:r>
            <a:endParaRPr>
              <a:solidFill>
                <a:srgbClr val="1255CC"/>
              </a:solidFill>
            </a:endParaRPr>
          </a:p>
        </p:txBody>
      </p:sp>
      <p:cxnSp>
        <p:nvCxnSpPr>
          <p:cNvPr id="456" name="Google Shape;456;p37"/>
          <p:cNvCxnSpPr/>
          <p:nvPr/>
        </p:nvCxnSpPr>
        <p:spPr>
          <a:xfrm rot="10800000">
            <a:off x="567497" y="1004580"/>
            <a:ext cx="8009100" cy="0"/>
          </a:xfrm>
          <a:prstGeom prst="straightConnector1">
            <a:avLst/>
          </a:prstGeom>
          <a:noFill/>
          <a:ln cap="flat" cmpd="sng" w="19050">
            <a:solidFill>
              <a:schemeClr val="dk1"/>
            </a:solidFill>
            <a:prstDash val="solid"/>
            <a:round/>
            <a:headEnd len="sm" w="sm" type="none"/>
            <a:tailEnd len="sm" w="sm" type="none"/>
          </a:ln>
        </p:spPr>
      </p:cxnSp>
      <p:sp>
        <p:nvSpPr>
          <p:cNvPr id="457" name="Google Shape;457;p37"/>
          <p:cNvSpPr txBox="1"/>
          <p:nvPr/>
        </p:nvSpPr>
        <p:spPr>
          <a:xfrm>
            <a:off x="495933" y="1267341"/>
            <a:ext cx="16992300" cy="83037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2452" u="none" cap="none" strike="noStrike">
                <a:solidFill>
                  <a:schemeClr val="dk1"/>
                </a:solidFill>
                <a:latin typeface="Times New Roman"/>
                <a:ea typeface="Times New Roman"/>
                <a:cs typeface="Times New Roman"/>
                <a:sym typeface="Times New Roman"/>
              </a:rPr>
              <a:t>ResNet50V2 is a deep convolutional neural network (CNN) designed for image classification</a:t>
            </a:r>
            <a:endParaRPr sz="1200">
              <a:solidFill>
                <a:schemeClr val="dk1"/>
              </a:solidFill>
            </a:endParaRPr>
          </a:p>
          <a:p>
            <a:pPr indent="-369061" lvl="2" marL="1145283" marR="0" rtl="0" algn="l">
              <a:lnSpc>
                <a:spcPct val="140007"/>
              </a:lnSpc>
              <a:spcBef>
                <a:spcPts val="0"/>
              </a:spcBef>
              <a:spcAft>
                <a:spcPts val="0"/>
              </a:spcAft>
              <a:buClr>
                <a:schemeClr val="dk1"/>
              </a:buClr>
              <a:buSzPts val="2452"/>
              <a:buFont typeface="Arial"/>
              <a:buChar char="⚬"/>
            </a:pPr>
            <a:r>
              <a:rPr lang="en-US" sz="2452">
                <a:solidFill>
                  <a:schemeClr val="dk1"/>
                </a:solidFill>
                <a:latin typeface="Times New Roman"/>
                <a:ea typeface="Times New Roman"/>
                <a:cs typeface="Times New Roman"/>
                <a:sym typeface="Times New Roman"/>
              </a:rPr>
              <a:t>K</a:t>
            </a:r>
            <a:r>
              <a:rPr b="0" i="0" lang="en-US" sz="2452" u="none" cap="none" strike="noStrike">
                <a:solidFill>
                  <a:schemeClr val="dk1"/>
                </a:solidFill>
                <a:latin typeface="Times New Roman"/>
                <a:ea typeface="Times New Roman"/>
                <a:cs typeface="Times New Roman"/>
                <a:sym typeface="Times New Roman"/>
              </a:rPr>
              <a:t>nown for its use of residual connections to improve training stability and gradient flow.</a:t>
            </a:r>
            <a:endParaRPr sz="1200">
              <a:solidFill>
                <a:schemeClr val="dk1"/>
              </a:solidFill>
            </a:endParaRPr>
          </a:p>
          <a:p>
            <a:pPr indent="-369061" lvl="2" marL="1145283" marR="0" rtl="0" algn="l">
              <a:lnSpc>
                <a:spcPct val="140007"/>
              </a:lnSpc>
              <a:spcBef>
                <a:spcPts val="0"/>
              </a:spcBef>
              <a:spcAft>
                <a:spcPts val="0"/>
              </a:spcAft>
              <a:buClr>
                <a:schemeClr val="dk1"/>
              </a:buClr>
              <a:buSzPts val="2452"/>
              <a:buFont typeface="Arial"/>
              <a:buChar char="⚬"/>
            </a:pPr>
            <a:r>
              <a:rPr b="0" i="0" lang="en-US" sz="2452" u="none" cap="none" strike="noStrike">
                <a:solidFill>
                  <a:schemeClr val="dk1"/>
                </a:solidFill>
                <a:latin typeface="Times New Roman"/>
                <a:ea typeface="Times New Roman"/>
                <a:cs typeface="Times New Roman"/>
                <a:sym typeface="Times New Roman"/>
              </a:rPr>
              <a:t>It consists of 50 layers and uses residual blocks that help mitigate the vanishing gradient problem, allowing deeper networks to train effectively.</a:t>
            </a:r>
            <a:endParaRPr sz="1200">
              <a:solidFill>
                <a:schemeClr val="dk1"/>
              </a:solidFill>
            </a:endParaRPr>
          </a:p>
          <a:p>
            <a:pPr indent="0" lvl="0" marL="0" marR="0" rtl="0" algn="l">
              <a:lnSpc>
                <a:spcPct val="140007"/>
              </a:lnSpc>
              <a:spcBef>
                <a:spcPts val="0"/>
              </a:spcBef>
              <a:spcAft>
                <a:spcPts val="0"/>
              </a:spcAft>
              <a:buNone/>
            </a:pPr>
            <a:r>
              <a:rPr b="0" i="0" lang="en-US" sz="2452" u="none" cap="none" strike="noStrike">
                <a:solidFill>
                  <a:schemeClr val="dk1"/>
                </a:solidFill>
                <a:latin typeface="Times New Roman"/>
                <a:ea typeface="Times New Roman"/>
                <a:cs typeface="Times New Roman"/>
                <a:sym typeface="Times New Roman"/>
              </a:rPr>
              <a:t>In a transfer learning approach, we use a ResNet50V2 model pre-trained on large datasets (e.g., ImageNet) and fine-tune it on our smaller, domain-specific dataset of thyroid SPECT scans.</a:t>
            </a:r>
            <a:endParaRPr sz="1200">
              <a:solidFill>
                <a:schemeClr val="dk1"/>
              </a:solidFill>
            </a:endParaRPr>
          </a:p>
          <a:p>
            <a:pPr indent="-369061" lvl="2" marL="1145283" marR="0" rtl="0" algn="l">
              <a:lnSpc>
                <a:spcPct val="140007"/>
              </a:lnSpc>
              <a:spcBef>
                <a:spcPts val="0"/>
              </a:spcBef>
              <a:spcAft>
                <a:spcPts val="0"/>
              </a:spcAft>
              <a:buClr>
                <a:schemeClr val="dk1"/>
              </a:buClr>
              <a:buSzPts val="2452"/>
              <a:buFont typeface="Arial"/>
              <a:buChar char="⚬"/>
            </a:pPr>
            <a:r>
              <a:rPr b="0" i="0" lang="en-US" sz="2452" u="none" cap="none" strike="noStrike">
                <a:solidFill>
                  <a:schemeClr val="dk1"/>
                </a:solidFill>
                <a:latin typeface="Times New Roman"/>
                <a:ea typeface="Times New Roman"/>
                <a:cs typeface="Times New Roman"/>
                <a:sym typeface="Times New Roman"/>
              </a:rPr>
              <a:t> Pre-trained network’s learned features have already captured low-level and high-level patterns useful for image classification.</a:t>
            </a:r>
            <a:endParaRPr sz="1200">
              <a:solidFill>
                <a:schemeClr val="dk1"/>
              </a:solidFill>
            </a:endParaRPr>
          </a:p>
          <a:p>
            <a:pPr indent="-369061" lvl="2" marL="1145283" marR="0" rtl="0" algn="l">
              <a:lnSpc>
                <a:spcPct val="140007"/>
              </a:lnSpc>
              <a:spcBef>
                <a:spcPts val="0"/>
              </a:spcBef>
              <a:spcAft>
                <a:spcPts val="0"/>
              </a:spcAft>
              <a:buClr>
                <a:schemeClr val="dk1"/>
              </a:buClr>
              <a:buSzPts val="2452"/>
              <a:buFont typeface="Arial"/>
              <a:buChar char="⚬"/>
            </a:pPr>
            <a:r>
              <a:rPr b="0" i="0" lang="en-US" sz="2452" u="none" cap="none" strike="noStrike">
                <a:solidFill>
                  <a:schemeClr val="dk1"/>
                </a:solidFill>
                <a:latin typeface="Times New Roman"/>
                <a:ea typeface="Times New Roman"/>
                <a:cs typeface="Times New Roman"/>
                <a:sym typeface="Times New Roman"/>
              </a:rPr>
              <a:t>Early convolutional layers of ResNet50V2 capture generic features such as edges and textures</a:t>
            </a:r>
            <a:endParaRPr sz="1200">
              <a:solidFill>
                <a:schemeClr val="dk1"/>
              </a:solidFill>
            </a:endParaRPr>
          </a:p>
          <a:p>
            <a:pPr indent="-369062" lvl="2" marL="1145283" marR="0" rtl="0" algn="l">
              <a:lnSpc>
                <a:spcPct val="140007"/>
              </a:lnSpc>
              <a:spcBef>
                <a:spcPts val="0"/>
              </a:spcBef>
              <a:spcAft>
                <a:spcPts val="0"/>
              </a:spcAft>
              <a:buClr>
                <a:schemeClr val="dk1"/>
              </a:buClr>
              <a:buSzPts val="2452"/>
              <a:buFont typeface="Arial"/>
              <a:buChar char="⚬"/>
            </a:pPr>
            <a:r>
              <a:rPr b="0" i="0" lang="en-US" sz="2452" u="none" cap="none" strike="noStrike">
                <a:solidFill>
                  <a:schemeClr val="dk1"/>
                </a:solidFill>
                <a:latin typeface="Times New Roman"/>
                <a:ea typeface="Times New Roman"/>
                <a:cs typeface="Times New Roman"/>
                <a:sym typeface="Times New Roman"/>
              </a:rPr>
              <a:t>Later layers focus on complex structures</a:t>
            </a:r>
            <a:endParaRPr b="0" i="0" sz="2452" u="none" cap="none" strike="noStrike">
              <a:solidFill>
                <a:schemeClr val="dk1"/>
              </a:solidFill>
              <a:latin typeface="Times New Roman"/>
              <a:ea typeface="Times New Roman"/>
              <a:cs typeface="Times New Roman"/>
              <a:sym typeface="Times New Roman"/>
            </a:endParaRPr>
          </a:p>
          <a:p>
            <a:pPr indent="0" lvl="0" marL="0" marR="0" rtl="0" algn="l">
              <a:lnSpc>
                <a:spcPct val="140007"/>
              </a:lnSpc>
              <a:spcBef>
                <a:spcPts val="0"/>
              </a:spcBef>
              <a:spcAft>
                <a:spcPts val="0"/>
              </a:spcAft>
              <a:buNone/>
            </a:pPr>
            <a:r>
              <a:rPr b="0" i="0" lang="en-US" sz="2452" u="none" cap="none" strike="noStrike">
                <a:solidFill>
                  <a:schemeClr val="dk1"/>
                </a:solidFill>
                <a:latin typeface="Times New Roman"/>
                <a:ea typeface="Times New Roman"/>
                <a:cs typeface="Times New Roman"/>
                <a:sym typeface="Times New Roman"/>
              </a:rPr>
              <a:t>We trained our model with gradual unfreezing :</a:t>
            </a:r>
            <a:endParaRPr sz="1200">
              <a:solidFill>
                <a:schemeClr val="dk1"/>
              </a:solidFill>
            </a:endParaRPr>
          </a:p>
          <a:p>
            <a:pPr indent="-369061" lvl="2" marL="1145283" marR="0" rtl="0" algn="l">
              <a:lnSpc>
                <a:spcPct val="140007"/>
              </a:lnSpc>
              <a:spcBef>
                <a:spcPts val="0"/>
              </a:spcBef>
              <a:spcAft>
                <a:spcPts val="0"/>
              </a:spcAft>
              <a:buClr>
                <a:schemeClr val="dk1"/>
              </a:buClr>
              <a:buSzPts val="2452"/>
              <a:buFont typeface="Arial"/>
              <a:buChar char="⚬"/>
            </a:pPr>
            <a:r>
              <a:rPr b="0" i="0" lang="en-US" sz="2452" u="none" cap="none" strike="noStrike">
                <a:solidFill>
                  <a:schemeClr val="dk1"/>
                </a:solidFill>
                <a:latin typeface="Times New Roman"/>
                <a:ea typeface="Times New Roman"/>
                <a:cs typeface="Times New Roman"/>
                <a:sym typeface="Times New Roman"/>
              </a:rPr>
              <a:t>This approach significantly reduces training time, improves accuracy, and helps the model generalize better</a:t>
            </a:r>
            <a:endParaRPr sz="1200">
              <a:solidFill>
                <a:schemeClr val="dk1"/>
              </a:solidFill>
            </a:endParaRPr>
          </a:p>
          <a:p>
            <a:pPr indent="-369061" lvl="2" marL="1145283" marR="0" rtl="0" algn="l">
              <a:lnSpc>
                <a:spcPct val="140007"/>
              </a:lnSpc>
              <a:spcBef>
                <a:spcPts val="0"/>
              </a:spcBef>
              <a:spcAft>
                <a:spcPts val="0"/>
              </a:spcAft>
              <a:buClr>
                <a:schemeClr val="dk1"/>
              </a:buClr>
              <a:buSzPts val="2452"/>
              <a:buFont typeface="Arial"/>
              <a:buChar char="⚬"/>
            </a:pPr>
            <a:r>
              <a:rPr b="0" i="0" lang="en-US" sz="2452" u="none" cap="none" strike="noStrike">
                <a:solidFill>
                  <a:schemeClr val="dk1"/>
                </a:solidFill>
                <a:latin typeface="Times New Roman"/>
                <a:ea typeface="Times New Roman"/>
                <a:cs typeface="Times New Roman"/>
                <a:sym typeface="Times New Roman"/>
              </a:rPr>
              <a:t> </a:t>
            </a:r>
            <a:r>
              <a:rPr b="1" i="0" lang="en-US" sz="2452" u="none" cap="none" strike="noStrike">
                <a:solidFill>
                  <a:srgbClr val="980000"/>
                </a:solidFill>
                <a:latin typeface="Times"/>
                <a:ea typeface="Times"/>
                <a:cs typeface="Times"/>
                <a:sym typeface="Times"/>
              </a:rPr>
              <a:t>Phase 1:</a:t>
            </a:r>
            <a:r>
              <a:rPr b="0" i="0" lang="en-US" sz="2452" u="none" cap="none" strike="noStrike">
                <a:solidFill>
                  <a:schemeClr val="dk1"/>
                </a:solidFill>
                <a:latin typeface="Times New Roman"/>
                <a:ea typeface="Times New Roman"/>
                <a:cs typeface="Times New Roman"/>
                <a:sym typeface="Times New Roman"/>
              </a:rPr>
              <a:t> The base ResNet50V2 model was frozen during the first phase of training </a:t>
            </a:r>
            <a:endParaRPr sz="1200">
              <a:solidFill>
                <a:schemeClr val="dk1"/>
              </a:solidFill>
            </a:endParaRPr>
          </a:p>
          <a:p>
            <a:pPr indent="-416781" lvl="3" marL="1717924" marR="0" rtl="0" algn="l">
              <a:lnSpc>
                <a:spcPct val="140007"/>
              </a:lnSpc>
              <a:spcBef>
                <a:spcPts val="0"/>
              </a:spcBef>
              <a:spcAft>
                <a:spcPts val="0"/>
              </a:spcAft>
              <a:buClr>
                <a:schemeClr val="dk1"/>
              </a:buClr>
              <a:buSzPts val="2452"/>
              <a:buFont typeface="Arial"/>
              <a:buChar char="￭"/>
            </a:pPr>
            <a:r>
              <a:rPr b="0" i="0" lang="en-US" sz="2452" u="none" cap="none" strike="noStrike">
                <a:solidFill>
                  <a:schemeClr val="dk1"/>
                </a:solidFill>
                <a:latin typeface="Times New Roman"/>
                <a:ea typeface="Times New Roman"/>
                <a:cs typeface="Times New Roman"/>
                <a:sym typeface="Times New Roman"/>
              </a:rPr>
              <a:t>to prevent altering the general features learned on ImageNet.</a:t>
            </a:r>
            <a:endParaRPr sz="1200">
              <a:solidFill>
                <a:schemeClr val="dk1"/>
              </a:solidFill>
            </a:endParaRPr>
          </a:p>
          <a:p>
            <a:pPr indent="-416781" lvl="3" marL="1717924" marR="0" rtl="0" algn="l">
              <a:lnSpc>
                <a:spcPct val="140007"/>
              </a:lnSpc>
              <a:spcBef>
                <a:spcPts val="0"/>
              </a:spcBef>
              <a:spcAft>
                <a:spcPts val="0"/>
              </a:spcAft>
              <a:buClr>
                <a:schemeClr val="dk1"/>
              </a:buClr>
              <a:buSzPts val="2452"/>
              <a:buFont typeface="Arial"/>
              <a:buChar char="￭"/>
            </a:pPr>
            <a:r>
              <a:rPr b="0" i="0" lang="en-US" sz="2452" u="none" cap="none" strike="noStrike">
                <a:solidFill>
                  <a:schemeClr val="dk1"/>
                </a:solidFill>
                <a:latin typeface="Times New Roman"/>
                <a:ea typeface="Times New Roman"/>
                <a:cs typeface="Times New Roman"/>
                <a:sym typeface="Times New Roman"/>
              </a:rPr>
              <a:t> only the custom top layers were trained, learning rate of 1e−4.</a:t>
            </a:r>
            <a:endParaRPr sz="1200">
              <a:solidFill>
                <a:schemeClr val="dk1"/>
              </a:solidFill>
            </a:endParaRPr>
          </a:p>
          <a:p>
            <a:pPr indent="-369061" lvl="2" marL="1145283" marR="0" rtl="0" algn="l">
              <a:lnSpc>
                <a:spcPct val="140007"/>
              </a:lnSpc>
              <a:spcBef>
                <a:spcPts val="0"/>
              </a:spcBef>
              <a:spcAft>
                <a:spcPts val="0"/>
              </a:spcAft>
              <a:buClr>
                <a:schemeClr val="dk1"/>
              </a:buClr>
              <a:buSzPts val="2452"/>
              <a:buFont typeface="Arial"/>
              <a:buChar char="⚬"/>
            </a:pPr>
            <a:r>
              <a:rPr b="1" i="0" lang="en-US" sz="2452" u="none" cap="none" strike="noStrike">
                <a:solidFill>
                  <a:srgbClr val="980000"/>
                </a:solidFill>
                <a:latin typeface="Times"/>
                <a:ea typeface="Times"/>
                <a:cs typeface="Times"/>
                <a:sym typeface="Times"/>
              </a:rPr>
              <a:t>Phase 2</a:t>
            </a:r>
            <a:r>
              <a:rPr b="0" i="0" lang="en-US" sz="2452" u="none" cap="none" strike="noStrike">
                <a:solidFill>
                  <a:srgbClr val="980000"/>
                </a:solidFill>
                <a:latin typeface="Times New Roman"/>
                <a:ea typeface="Times New Roman"/>
                <a:cs typeface="Times New Roman"/>
                <a:sym typeface="Times New Roman"/>
              </a:rPr>
              <a:t>:</a:t>
            </a:r>
            <a:r>
              <a:rPr b="0" i="0" lang="en-US" sz="2452" u="none" cap="none" strike="noStrike">
                <a:solidFill>
                  <a:schemeClr val="dk1"/>
                </a:solidFill>
                <a:latin typeface="Times New Roman"/>
                <a:ea typeface="Times New Roman"/>
                <a:cs typeface="Times New Roman"/>
                <a:sym typeface="Times New Roman"/>
              </a:rPr>
              <a:t> Fine-tune the last 30 layers of the ResNet50V2 base model with a reduced learning rate of 1e−5.</a:t>
            </a:r>
            <a:endParaRPr sz="1200">
              <a:solidFill>
                <a:schemeClr val="dk1"/>
              </a:solidFill>
            </a:endParaRPr>
          </a:p>
          <a:p>
            <a:pPr indent="0" lvl="0" marL="0" marR="0" rtl="0" algn="l">
              <a:lnSpc>
                <a:spcPct val="140007"/>
              </a:lnSpc>
              <a:spcBef>
                <a:spcPts val="0"/>
              </a:spcBef>
              <a:spcAft>
                <a:spcPts val="0"/>
              </a:spcAft>
              <a:buNone/>
            </a:pPr>
            <a:r>
              <a:t/>
            </a:r>
            <a:endParaRPr b="0" i="0" sz="2452" u="none" cap="none" strike="noStrike">
              <a:solidFill>
                <a:schemeClr val="dk1"/>
              </a:solidFill>
              <a:latin typeface="Times New Roman"/>
              <a:ea typeface="Times New Roman"/>
              <a:cs typeface="Times New Roman"/>
              <a:sym typeface="Times New Roman"/>
            </a:endParaRPr>
          </a:p>
        </p:txBody>
      </p:sp>
      <p:sp>
        <p:nvSpPr>
          <p:cNvPr id="458" name="Google Shape;458;p3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8"/>
          <p:cNvSpPr txBox="1"/>
          <p:nvPr/>
        </p:nvSpPr>
        <p:spPr>
          <a:xfrm>
            <a:off x="267018" y="86225"/>
            <a:ext cx="16442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200" u="none" cap="none" strike="noStrike">
                <a:solidFill>
                  <a:srgbClr val="1255CC"/>
                </a:solidFill>
                <a:latin typeface="Hanuman"/>
                <a:ea typeface="Hanuman"/>
                <a:cs typeface="Hanuman"/>
                <a:sym typeface="Hanuman"/>
              </a:rPr>
              <a:t>Transfer learning with ResNet50 V2</a:t>
            </a:r>
            <a:endParaRPr>
              <a:solidFill>
                <a:srgbClr val="1255CC"/>
              </a:solidFill>
            </a:endParaRPr>
          </a:p>
        </p:txBody>
      </p:sp>
      <p:cxnSp>
        <p:nvCxnSpPr>
          <p:cNvPr id="464" name="Google Shape;464;p38"/>
          <p:cNvCxnSpPr/>
          <p:nvPr/>
        </p:nvCxnSpPr>
        <p:spPr>
          <a:xfrm rot="10800000">
            <a:off x="495933" y="1097280"/>
            <a:ext cx="8009189" cy="0"/>
          </a:xfrm>
          <a:prstGeom prst="straightConnector1">
            <a:avLst/>
          </a:prstGeom>
          <a:noFill/>
          <a:ln cap="flat" cmpd="sng" w="19050">
            <a:solidFill>
              <a:schemeClr val="dk1"/>
            </a:solidFill>
            <a:prstDash val="solid"/>
            <a:round/>
            <a:headEnd len="sm" w="sm" type="none"/>
            <a:tailEnd len="sm" w="sm" type="none"/>
          </a:ln>
        </p:spPr>
      </p:cxnSp>
      <p:sp>
        <p:nvSpPr>
          <p:cNvPr id="465" name="Google Shape;465;p38"/>
          <p:cNvSpPr txBox="1"/>
          <p:nvPr/>
        </p:nvSpPr>
        <p:spPr>
          <a:xfrm>
            <a:off x="267016" y="1286570"/>
            <a:ext cx="17754000" cy="91923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US" sz="2552" u="none" cap="none" strike="noStrike">
                <a:solidFill>
                  <a:srgbClr val="980000"/>
                </a:solidFill>
                <a:latin typeface="Times"/>
                <a:ea typeface="Times"/>
                <a:cs typeface="Times"/>
                <a:sym typeface="Times"/>
              </a:rPr>
              <a:t>Architecture for Transfer Learning:</a:t>
            </a:r>
            <a:endParaRPr sz="1300">
              <a:solidFill>
                <a:srgbClr val="980000"/>
              </a:solidFill>
            </a:endParaRPr>
          </a:p>
          <a:p>
            <a:pPr indent="0" lvl="0" marL="0" marR="0" rtl="0" algn="l">
              <a:lnSpc>
                <a:spcPct val="140007"/>
              </a:lnSpc>
              <a:spcBef>
                <a:spcPts val="0"/>
              </a:spcBef>
              <a:spcAft>
                <a:spcPts val="0"/>
              </a:spcAft>
              <a:buNone/>
            </a:pPr>
            <a:r>
              <a:rPr b="0" i="0" lang="en-US" sz="2552" u="none" cap="none" strike="noStrike">
                <a:solidFill>
                  <a:schemeClr val="dk1"/>
                </a:solidFill>
                <a:latin typeface="Times New Roman"/>
                <a:ea typeface="Times New Roman"/>
                <a:cs typeface="Times New Roman"/>
                <a:sym typeface="Times New Roman"/>
              </a:rPr>
              <a:t>The model is built by leveraging the pre-trained ResNet50V2 model as the base feature extractor. The pre-trained weights from ImageNet are used, and the model is then customised for the specific classification task at hand (in this case, the medical imaging dataset).</a:t>
            </a:r>
            <a:endParaRPr sz="1300">
              <a:solidFill>
                <a:schemeClr val="dk1"/>
              </a:solidFill>
            </a:endParaRPr>
          </a:p>
          <a:p>
            <a:pPr indent="-279971" lvl="1" marL="572641" marR="0" rtl="0" algn="l">
              <a:lnSpc>
                <a:spcPct val="140007"/>
              </a:lnSpc>
              <a:spcBef>
                <a:spcPts val="0"/>
              </a:spcBef>
              <a:spcAft>
                <a:spcPts val="0"/>
              </a:spcAft>
              <a:buClr>
                <a:srgbClr val="980000"/>
              </a:buClr>
              <a:buSzPts val="2552"/>
              <a:buChar char="•"/>
            </a:pPr>
            <a:r>
              <a:rPr b="1" i="0" lang="en-US" sz="2552" u="none" cap="none" strike="noStrike">
                <a:solidFill>
                  <a:srgbClr val="980000"/>
                </a:solidFill>
                <a:latin typeface="Times New Roman"/>
                <a:ea typeface="Times New Roman"/>
                <a:cs typeface="Times New Roman"/>
                <a:sym typeface="Times New Roman"/>
              </a:rPr>
              <a:t>Base Model (ResNet50V2):</a:t>
            </a:r>
            <a:endParaRPr b="1" sz="1300">
              <a:solidFill>
                <a:srgbClr val="980000"/>
              </a:solidFill>
            </a:endParaRPr>
          </a:p>
          <a:p>
            <a:pPr indent="-375411" lvl="2" marL="1145283" marR="0" rtl="0" algn="l">
              <a:lnSpc>
                <a:spcPct val="140007"/>
              </a:lnSpc>
              <a:spcBef>
                <a:spcPts val="0"/>
              </a:spcBef>
              <a:spcAft>
                <a:spcPts val="0"/>
              </a:spcAft>
              <a:buClr>
                <a:schemeClr val="dk1"/>
              </a:buClr>
              <a:buSzPts val="2552"/>
              <a:buFont typeface="Arial"/>
              <a:buChar char="⚬"/>
            </a:pPr>
            <a:r>
              <a:rPr b="0" i="0" lang="en-US" sz="2552" u="none" cap="none" strike="noStrike">
                <a:solidFill>
                  <a:schemeClr val="dk1"/>
                </a:solidFill>
                <a:latin typeface="Times New Roman"/>
                <a:ea typeface="Times New Roman"/>
                <a:cs typeface="Times New Roman"/>
                <a:sym typeface="Times New Roman"/>
              </a:rPr>
              <a:t>Pre-trained Weights: The base model uses weights pre-trained on ImageNet, allowing the model to capture general features like edges, textures, and shapes applicable to a wide range of images.</a:t>
            </a:r>
            <a:endParaRPr sz="1300">
              <a:solidFill>
                <a:schemeClr val="dk1"/>
              </a:solidFill>
            </a:endParaRPr>
          </a:p>
          <a:p>
            <a:pPr indent="-375411" lvl="2" marL="1145283" marR="0" rtl="0" algn="l">
              <a:lnSpc>
                <a:spcPct val="140007"/>
              </a:lnSpc>
              <a:spcBef>
                <a:spcPts val="0"/>
              </a:spcBef>
              <a:spcAft>
                <a:spcPts val="0"/>
              </a:spcAft>
              <a:buClr>
                <a:schemeClr val="dk1"/>
              </a:buClr>
              <a:buSzPts val="2552"/>
              <a:buFont typeface="Arial"/>
              <a:buChar char="⚬"/>
            </a:pPr>
            <a:r>
              <a:rPr b="0" i="0" lang="en-US" sz="2552" u="none" cap="none" strike="noStrike">
                <a:solidFill>
                  <a:schemeClr val="dk1"/>
                </a:solidFill>
                <a:latin typeface="Times New Roman"/>
                <a:ea typeface="Times New Roman"/>
                <a:cs typeface="Times New Roman"/>
                <a:sym typeface="Times New Roman"/>
              </a:rPr>
              <a:t>Include Top=False: The final classification layer from the ResNet50V2 model is excluded (include_top=False). Instead, classification layers tailored to the medical dataset were used.</a:t>
            </a:r>
            <a:endParaRPr sz="1300">
              <a:solidFill>
                <a:schemeClr val="dk1"/>
              </a:solidFill>
            </a:endParaRPr>
          </a:p>
          <a:p>
            <a:pPr indent="-279971" lvl="1" marL="572641" marR="0" rtl="0" algn="l">
              <a:lnSpc>
                <a:spcPct val="140007"/>
              </a:lnSpc>
              <a:spcBef>
                <a:spcPts val="0"/>
              </a:spcBef>
              <a:spcAft>
                <a:spcPts val="0"/>
              </a:spcAft>
              <a:buClr>
                <a:srgbClr val="980000"/>
              </a:buClr>
              <a:buSzPts val="2552"/>
              <a:buChar char="•"/>
            </a:pPr>
            <a:r>
              <a:rPr b="1" i="0" lang="en-US" sz="2552" u="none" cap="none" strike="noStrike">
                <a:solidFill>
                  <a:srgbClr val="980000"/>
                </a:solidFill>
                <a:latin typeface="Times New Roman"/>
                <a:ea typeface="Times New Roman"/>
                <a:cs typeface="Times New Roman"/>
                <a:sym typeface="Times New Roman"/>
              </a:rPr>
              <a:t>Freezing the Base Model:</a:t>
            </a:r>
            <a:endParaRPr b="1" sz="1300">
              <a:solidFill>
                <a:srgbClr val="980000"/>
              </a:solidFill>
            </a:endParaRPr>
          </a:p>
          <a:p>
            <a:pPr indent="-375411" lvl="2" marL="1145283" marR="0" rtl="0" algn="l">
              <a:lnSpc>
                <a:spcPct val="140007"/>
              </a:lnSpc>
              <a:spcBef>
                <a:spcPts val="0"/>
              </a:spcBef>
              <a:spcAft>
                <a:spcPts val="0"/>
              </a:spcAft>
              <a:buClr>
                <a:schemeClr val="dk1"/>
              </a:buClr>
              <a:buSzPts val="2552"/>
              <a:buFont typeface="Arial"/>
              <a:buChar char="⚬"/>
            </a:pPr>
            <a:r>
              <a:rPr b="0" i="0" lang="en-US" sz="2552" u="none" cap="none" strike="noStrike">
                <a:solidFill>
                  <a:schemeClr val="dk1"/>
                </a:solidFill>
                <a:latin typeface="Times New Roman"/>
                <a:ea typeface="Times New Roman"/>
                <a:cs typeface="Times New Roman"/>
                <a:sym typeface="Times New Roman"/>
              </a:rPr>
              <a:t>Base Model Freezing: To preserve the knowledge from ImageNet, the base ResNet50V2 model is frozen (base_model.trainable = False), meaning that its weights will not be updated during training. This is common in transfer learning to prevent overfitting on smaller datasets.</a:t>
            </a:r>
            <a:endParaRPr sz="1300">
              <a:solidFill>
                <a:schemeClr val="dk1"/>
              </a:solidFill>
            </a:endParaRPr>
          </a:p>
          <a:p>
            <a:pPr indent="-279971" lvl="1" marL="572641" marR="0" rtl="0" algn="l">
              <a:lnSpc>
                <a:spcPct val="140007"/>
              </a:lnSpc>
              <a:spcBef>
                <a:spcPts val="0"/>
              </a:spcBef>
              <a:spcAft>
                <a:spcPts val="0"/>
              </a:spcAft>
              <a:buClr>
                <a:srgbClr val="980000"/>
              </a:buClr>
              <a:buSzPts val="2552"/>
              <a:buChar char="•"/>
            </a:pPr>
            <a:r>
              <a:rPr b="1" i="0" lang="en-US" sz="2552" u="none" cap="none" strike="noStrike">
                <a:solidFill>
                  <a:srgbClr val="980000"/>
                </a:solidFill>
                <a:latin typeface="Times New Roman"/>
                <a:ea typeface="Times New Roman"/>
                <a:cs typeface="Times New Roman"/>
                <a:sym typeface="Times New Roman"/>
              </a:rPr>
              <a:t>Grayscale to RGB Conversion:</a:t>
            </a:r>
            <a:endParaRPr b="1" sz="1300">
              <a:solidFill>
                <a:srgbClr val="980000"/>
              </a:solidFill>
            </a:endParaRPr>
          </a:p>
          <a:p>
            <a:pPr indent="-375411" lvl="2" marL="1145283" marR="0" rtl="0" algn="l">
              <a:lnSpc>
                <a:spcPct val="140007"/>
              </a:lnSpc>
              <a:spcBef>
                <a:spcPts val="0"/>
              </a:spcBef>
              <a:spcAft>
                <a:spcPts val="0"/>
              </a:spcAft>
              <a:buClr>
                <a:schemeClr val="dk1"/>
              </a:buClr>
              <a:buSzPts val="2552"/>
              <a:buFont typeface="Arial"/>
              <a:buChar char="⚬"/>
            </a:pPr>
            <a:r>
              <a:rPr b="0" i="0" lang="en-US" sz="2552" u="none" cap="none" strike="noStrike">
                <a:solidFill>
                  <a:schemeClr val="dk1"/>
                </a:solidFill>
                <a:latin typeface="Times New Roman"/>
                <a:ea typeface="Times New Roman"/>
                <a:cs typeface="Times New Roman"/>
                <a:sym typeface="Times New Roman"/>
              </a:rPr>
              <a:t>SPECT scans are grayscale, the input images are converted to RGB by repeating the single channel across three channels using a Lambda layer. This is necessary because ResNet50V2 expects RGB images as input.</a:t>
            </a:r>
            <a:endParaRPr sz="1300">
              <a:solidFill>
                <a:schemeClr val="dk1"/>
              </a:solidFill>
            </a:endParaRPr>
          </a:p>
          <a:p>
            <a:pPr indent="0" lvl="0" marL="0" marR="0" rtl="0" algn="l">
              <a:lnSpc>
                <a:spcPct val="140007"/>
              </a:lnSpc>
              <a:spcBef>
                <a:spcPts val="0"/>
              </a:spcBef>
              <a:spcAft>
                <a:spcPts val="0"/>
              </a:spcAft>
              <a:buNone/>
            </a:pPr>
            <a:r>
              <a:t/>
            </a:r>
            <a:endParaRPr b="0" i="0" sz="2552" u="none" cap="none" strike="noStrike">
              <a:solidFill>
                <a:schemeClr val="dk1"/>
              </a:solidFill>
              <a:latin typeface="Times New Roman"/>
              <a:ea typeface="Times New Roman"/>
              <a:cs typeface="Times New Roman"/>
              <a:sym typeface="Times New Roman"/>
            </a:endParaRPr>
          </a:p>
        </p:txBody>
      </p:sp>
      <p:sp>
        <p:nvSpPr>
          <p:cNvPr id="466" name="Google Shape;466;p3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9"/>
          <p:cNvSpPr txBox="1"/>
          <p:nvPr/>
        </p:nvSpPr>
        <p:spPr>
          <a:xfrm>
            <a:off x="267018" y="0"/>
            <a:ext cx="16442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200" u="none" cap="none" strike="noStrike">
                <a:solidFill>
                  <a:srgbClr val="1255CC"/>
                </a:solidFill>
                <a:latin typeface="Hanuman"/>
                <a:ea typeface="Hanuman"/>
                <a:cs typeface="Hanuman"/>
                <a:sym typeface="Hanuman"/>
              </a:rPr>
              <a:t>Transfer learning with ResNet50 V2</a:t>
            </a:r>
            <a:endParaRPr>
              <a:solidFill>
                <a:srgbClr val="1255CC"/>
              </a:solidFill>
            </a:endParaRPr>
          </a:p>
        </p:txBody>
      </p:sp>
      <p:cxnSp>
        <p:nvCxnSpPr>
          <p:cNvPr id="472" name="Google Shape;472;p39"/>
          <p:cNvCxnSpPr/>
          <p:nvPr/>
        </p:nvCxnSpPr>
        <p:spPr>
          <a:xfrm rot="10800000">
            <a:off x="474735" y="1004605"/>
            <a:ext cx="8009100" cy="0"/>
          </a:xfrm>
          <a:prstGeom prst="straightConnector1">
            <a:avLst/>
          </a:prstGeom>
          <a:noFill/>
          <a:ln cap="flat" cmpd="sng" w="19050">
            <a:solidFill>
              <a:schemeClr val="dk1"/>
            </a:solidFill>
            <a:prstDash val="solid"/>
            <a:round/>
            <a:headEnd len="sm" w="sm" type="none"/>
            <a:tailEnd len="sm" w="sm" type="none"/>
          </a:ln>
        </p:spPr>
      </p:cxnSp>
      <p:sp>
        <p:nvSpPr>
          <p:cNvPr id="473" name="Google Shape;473;p39"/>
          <p:cNvSpPr/>
          <p:nvPr/>
        </p:nvSpPr>
        <p:spPr>
          <a:xfrm>
            <a:off x="1028700" y="6204980"/>
            <a:ext cx="6901068" cy="2441383"/>
          </a:xfrm>
          <a:custGeom>
            <a:rect b="b" l="l" r="r" t="t"/>
            <a:pathLst>
              <a:path extrusionOk="0" h="2441383" w="6901068">
                <a:moveTo>
                  <a:pt x="0" y="0"/>
                </a:moveTo>
                <a:lnTo>
                  <a:pt x="6901068" y="0"/>
                </a:lnTo>
                <a:lnTo>
                  <a:pt x="6901068" y="2441382"/>
                </a:lnTo>
                <a:lnTo>
                  <a:pt x="0" y="2441382"/>
                </a:lnTo>
                <a:lnTo>
                  <a:pt x="0" y="0"/>
                </a:lnTo>
                <a:close/>
              </a:path>
            </a:pathLst>
          </a:custGeom>
          <a:blipFill rotWithShape="1">
            <a:blip r:embed="rId3">
              <a:alphaModFix/>
            </a:blip>
            <a:stretch>
              <a:fillRect b="0" l="0" r="0" t="0"/>
            </a:stretch>
          </a:blipFill>
          <a:ln>
            <a:noFill/>
          </a:ln>
        </p:spPr>
      </p:sp>
      <p:sp>
        <p:nvSpPr>
          <p:cNvPr id="474" name="Google Shape;474;p39"/>
          <p:cNvSpPr/>
          <p:nvPr/>
        </p:nvSpPr>
        <p:spPr>
          <a:xfrm>
            <a:off x="8505122" y="6272375"/>
            <a:ext cx="7332778" cy="2373987"/>
          </a:xfrm>
          <a:custGeom>
            <a:rect b="b" l="l" r="r" t="t"/>
            <a:pathLst>
              <a:path extrusionOk="0" h="2373987" w="7332778">
                <a:moveTo>
                  <a:pt x="0" y="0"/>
                </a:moveTo>
                <a:lnTo>
                  <a:pt x="7332778" y="0"/>
                </a:lnTo>
                <a:lnTo>
                  <a:pt x="7332778" y="2373987"/>
                </a:lnTo>
                <a:lnTo>
                  <a:pt x="0" y="2373987"/>
                </a:lnTo>
                <a:lnTo>
                  <a:pt x="0" y="0"/>
                </a:lnTo>
                <a:close/>
              </a:path>
            </a:pathLst>
          </a:custGeom>
          <a:blipFill rotWithShape="1">
            <a:blip r:embed="rId4">
              <a:alphaModFix/>
            </a:blip>
            <a:stretch>
              <a:fillRect b="0" l="0" r="0" t="0"/>
            </a:stretch>
          </a:blipFill>
          <a:ln>
            <a:noFill/>
          </a:ln>
        </p:spPr>
      </p:sp>
      <p:sp>
        <p:nvSpPr>
          <p:cNvPr id="475" name="Google Shape;475;p39"/>
          <p:cNvSpPr txBox="1"/>
          <p:nvPr/>
        </p:nvSpPr>
        <p:spPr>
          <a:xfrm>
            <a:off x="267016" y="1286570"/>
            <a:ext cx="17754000" cy="49803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2652" u="none" cap="none" strike="noStrike">
                <a:solidFill>
                  <a:schemeClr val="dk1"/>
                </a:solidFill>
                <a:latin typeface="Times New Roman"/>
                <a:ea typeface="Times New Roman"/>
                <a:cs typeface="Times New Roman"/>
                <a:sym typeface="Times New Roman"/>
              </a:rPr>
              <a:t>Architecture for Transfer Learning:</a:t>
            </a:r>
            <a:endParaRPr>
              <a:solidFill>
                <a:schemeClr val="dk1"/>
              </a:solidFill>
            </a:endParaRPr>
          </a:p>
          <a:p>
            <a:pPr indent="-286321" lvl="1" marL="572641" marR="0" rtl="0" algn="l">
              <a:lnSpc>
                <a:spcPct val="140007"/>
              </a:lnSpc>
              <a:spcBef>
                <a:spcPts val="0"/>
              </a:spcBef>
              <a:spcAft>
                <a:spcPts val="0"/>
              </a:spcAft>
              <a:buClr>
                <a:srgbClr val="980000"/>
              </a:buClr>
              <a:buSzPts val="2652"/>
              <a:buFont typeface="Arial"/>
              <a:buChar char="•"/>
            </a:pPr>
            <a:r>
              <a:rPr b="1" i="0" lang="en-US" sz="2652" u="none" cap="none" strike="noStrike">
                <a:solidFill>
                  <a:srgbClr val="980000"/>
                </a:solidFill>
                <a:latin typeface="Times"/>
                <a:ea typeface="Times"/>
                <a:cs typeface="Times"/>
                <a:sym typeface="Times"/>
              </a:rPr>
              <a:t>Custom Layers</a:t>
            </a:r>
            <a:r>
              <a:rPr b="0" i="0" lang="en-US" sz="2652" u="none" cap="none" strike="noStrike">
                <a:solidFill>
                  <a:srgbClr val="980000"/>
                </a:solidFill>
                <a:latin typeface="Times New Roman"/>
                <a:ea typeface="Times New Roman"/>
                <a:cs typeface="Times New Roman"/>
                <a:sym typeface="Times New Roman"/>
              </a:rPr>
              <a:t>:</a:t>
            </a:r>
            <a:endParaRPr>
              <a:solidFill>
                <a:srgbClr val="980000"/>
              </a:solidFill>
            </a:endParaRPr>
          </a:p>
          <a:p>
            <a:pPr indent="-381761" lvl="2" marL="1145283" marR="0" rtl="0" algn="l">
              <a:lnSpc>
                <a:spcPct val="140007"/>
              </a:lnSpc>
              <a:spcBef>
                <a:spcPts val="0"/>
              </a:spcBef>
              <a:spcAft>
                <a:spcPts val="0"/>
              </a:spcAft>
              <a:buClr>
                <a:schemeClr val="dk1"/>
              </a:buClr>
              <a:buSzPts val="2652"/>
              <a:buFont typeface="Arial"/>
              <a:buChar char="⚬"/>
            </a:pPr>
            <a:r>
              <a:rPr b="1" i="0" lang="en-US" sz="2652" u="none" cap="none" strike="noStrike">
                <a:solidFill>
                  <a:srgbClr val="980000"/>
                </a:solidFill>
                <a:latin typeface="Times"/>
                <a:ea typeface="Times"/>
                <a:cs typeface="Times"/>
                <a:sym typeface="Times"/>
              </a:rPr>
              <a:t>GlobalAveragePooling2D</a:t>
            </a:r>
            <a:r>
              <a:rPr b="0" i="0" lang="en-US" sz="2652" u="none" cap="none" strike="noStrike">
                <a:solidFill>
                  <a:srgbClr val="980000"/>
                </a:solidFill>
                <a:latin typeface="Times New Roman"/>
                <a:ea typeface="Times New Roman"/>
                <a:cs typeface="Times New Roman"/>
                <a:sym typeface="Times New Roman"/>
              </a:rPr>
              <a:t>: </a:t>
            </a:r>
            <a:r>
              <a:rPr b="0" i="0" lang="en-US" sz="2652" u="none" cap="none" strike="noStrike">
                <a:solidFill>
                  <a:schemeClr val="dk1"/>
                </a:solidFill>
                <a:latin typeface="Times New Roman"/>
                <a:ea typeface="Times New Roman"/>
                <a:cs typeface="Times New Roman"/>
                <a:sym typeface="Times New Roman"/>
              </a:rPr>
              <a:t>After passing the image through the pre-trained model, the output is subjected to global average pooling, which reduces the spatial dimensions and converts the 3D tensor into a 1D vector, summarizing the spatial information.</a:t>
            </a:r>
            <a:endParaRPr>
              <a:solidFill>
                <a:schemeClr val="dk1"/>
              </a:solidFill>
            </a:endParaRPr>
          </a:p>
          <a:p>
            <a:pPr indent="-381761" lvl="2" marL="1145283" marR="0" rtl="0" algn="l">
              <a:lnSpc>
                <a:spcPct val="140007"/>
              </a:lnSpc>
              <a:spcBef>
                <a:spcPts val="0"/>
              </a:spcBef>
              <a:spcAft>
                <a:spcPts val="0"/>
              </a:spcAft>
              <a:buClr>
                <a:schemeClr val="dk1"/>
              </a:buClr>
              <a:buSzPts val="2652"/>
              <a:buFont typeface="Arial"/>
              <a:buChar char="⚬"/>
            </a:pPr>
            <a:r>
              <a:rPr b="1" i="0" lang="en-US" sz="2652" u="none" cap="none" strike="noStrike">
                <a:solidFill>
                  <a:srgbClr val="980000"/>
                </a:solidFill>
                <a:latin typeface="Times"/>
                <a:ea typeface="Times"/>
                <a:cs typeface="Times"/>
                <a:sym typeface="Times"/>
              </a:rPr>
              <a:t>Dropout</a:t>
            </a:r>
            <a:r>
              <a:rPr b="0" i="0" lang="en-US" sz="2652" u="none" cap="none" strike="noStrike">
                <a:solidFill>
                  <a:srgbClr val="980000"/>
                </a:solidFill>
                <a:latin typeface="Times New Roman"/>
                <a:ea typeface="Times New Roman"/>
                <a:cs typeface="Times New Roman"/>
                <a:sym typeface="Times New Roman"/>
              </a:rPr>
              <a:t>:</a:t>
            </a:r>
            <a:r>
              <a:rPr b="0" i="0" lang="en-US" sz="2652" u="none" cap="none" strike="noStrike">
                <a:solidFill>
                  <a:schemeClr val="dk1"/>
                </a:solidFill>
                <a:latin typeface="Times New Roman"/>
                <a:ea typeface="Times New Roman"/>
                <a:cs typeface="Times New Roman"/>
                <a:sym typeface="Times New Roman"/>
              </a:rPr>
              <a:t> Dropout layers with a rate of 0.5 are added to prevent overfitting, especially given the smaller dataset.</a:t>
            </a:r>
            <a:endParaRPr>
              <a:solidFill>
                <a:schemeClr val="dk1"/>
              </a:solidFill>
            </a:endParaRPr>
          </a:p>
          <a:p>
            <a:pPr indent="-381761" lvl="2" marL="1145283" marR="0" rtl="0" algn="l">
              <a:lnSpc>
                <a:spcPct val="140007"/>
              </a:lnSpc>
              <a:spcBef>
                <a:spcPts val="0"/>
              </a:spcBef>
              <a:spcAft>
                <a:spcPts val="0"/>
              </a:spcAft>
              <a:buClr>
                <a:schemeClr val="dk1"/>
              </a:buClr>
              <a:buSzPts val="2652"/>
              <a:buFont typeface="Arial"/>
              <a:buChar char="⚬"/>
            </a:pPr>
            <a:r>
              <a:rPr b="1" i="0" lang="en-US" sz="2652" u="none" cap="none" strike="noStrike">
                <a:solidFill>
                  <a:srgbClr val="980000"/>
                </a:solidFill>
                <a:latin typeface="Times"/>
                <a:ea typeface="Times"/>
                <a:cs typeface="Times"/>
                <a:sym typeface="Times"/>
              </a:rPr>
              <a:t>Dense Layer</a:t>
            </a:r>
            <a:r>
              <a:rPr b="0" i="0" lang="en-US" sz="2652" u="none" cap="none" strike="noStrike">
                <a:solidFill>
                  <a:srgbClr val="980000"/>
                </a:solidFill>
                <a:latin typeface="Times New Roman"/>
                <a:ea typeface="Times New Roman"/>
                <a:cs typeface="Times New Roman"/>
                <a:sym typeface="Times New Roman"/>
              </a:rPr>
              <a:t>: </a:t>
            </a:r>
            <a:r>
              <a:rPr b="0" i="0" lang="en-US" sz="2652" u="none" cap="none" strike="noStrike">
                <a:solidFill>
                  <a:schemeClr val="dk1"/>
                </a:solidFill>
                <a:latin typeface="Times New Roman"/>
                <a:ea typeface="Times New Roman"/>
                <a:cs typeface="Times New Roman"/>
                <a:sym typeface="Times New Roman"/>
              </a:rPr>
              <a:t>A fully connected layer with 256 neurons and ReLU activation is added</a:t>
            </a:r>
            <a:endParaRPr>
              <a:solidFill>
                <a:schemeClr val="dk1"/>
              </a:solidFill>
            </a:endParaRPr>
          </a:p>
          <a:p>
            <a:pPr indent="-381761" lvl="2" marL="1145283" marR="0" rtl="0" algn="l">
              <a:lnSpc>
                <a:spcPct val="140007"/>
              </a:lnSpc>
              <a:spcBef>
                <a:spcPts val="0"/>
              </a:spcBef>
              <a:spcAft>
                <a:spcPts val="0"/>
              </a:spcAft>
              <a:buClr>
                <a:schemeClr val="dk1"/>
              </a:buClr>
              <a:buSzPts val="2652"/>
              <a:buFont typeface="Arial"/>
              <a:buChar char="⚬"/>
            </a:pPr>
            <a:r>
              <a:rPr b="1" i="0" lang="en-US" sz="2652" u="none" cap="none" strike="noStrike">
                <a:solidFill>
                  <a:srgbClr val="980000"/>
                </a:solidFill>
                <a:latin typeface="Times"/>
                <a:ea typeface="Times"/>
                <a:cs typeface="Times"/>
                <a:sym typeface="Times"/>
              </a:rPr>
              <a:t>Output Layer</a:t>
            </a:r>
            <a:r>
              <a:rPr b="0" i="0" lang="en-US" sz="2652" u="none" cap="none" strike="noStrike">
                <a:solidFill>
                  <a:srgbClr val="980000"/>
                </a:solidFill>
                <a:latin typeface="Times New Roman"/>
                <a:ea typeface="Times New Roman"/>
                <a:cs typeface="Times New Roman"/>
                <a:sym typeface="Times New Roman"/>
              </a:rPr>
              <a:t>:</a:t>
            </a:r>
            <a:r>
              <a:rPr b="0" i="0" lang="en-US" sz="2652" u="none" cap="none" strike="noStrike">
                <a:solidFill>
                  <a:schemeClr val="dk1"/>
                </a:solidFill>
                <a:latin typeface="Times New Roman"/>
                <a:ea typeface="Times New Roman"/>
                <a:cs typeface="Times New Roman"/>
                <a:sym typeface="Times New Roman"/>
              </a:rPr>
              <a:t> The final output layer uses the softmax activation function to classify the input into multiple classes</a:t>
            </a:r>
            <a:endParaRPr>
              <a:solidFill>
                <a:schemeClr val="dk1"/>
              </a:solidFill>
            </a:endParaRPr>
          </a:p>
          <a:p>
            <a:pPr indent="0" lvl="0" marL="0" marR="0" rtl="0" algn="l">
              <a:lnSpc>
                <a:spcPct val="140007"/>
              </a:lnSpc>
              <a:spcBef>
                <a:spcPts val="0"/>
              </a:spcBef>
              <a:spcAft>
                <a:spcPts val="0"/>
              </a:spcAft>
              <a:buNone/>
            </a:pPr>
            <a:r>
              <a:t/>
            </a:r>
            <a:endParaRPr b="0" i="0" sz="2652" u="none" cap="none" strike="noStrike">
              <a:solidFill>
                <a:schemeClr val="dk1"/>
              </a:solidFill>
              <a:latin typeface="Times New Roman"/>
              <a:ea typeface="Times New Roman"/>
              <a:cs typeface="Times New Roman"/>
              <a:sym typeface="Times New Roman"/>
            </a:endParaRPr>
          </a:p>
        </p:txBody>
      </p:sp>
      <p:sp>
        <p:nvSpPr>
          <p:cNvPr id="476" name="Google Shape;476;p39"/>
          <p:cNvSpPr txBox="1"/>
          <p:nvPr/>
        </p:nvSpPr>
        <p:spPr>
          <a:xfrm>
            <a:off x="13808675" y="8646350"/>
            <a:ext cx="3873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000">
                <a:solidFill>
                  <a:schemeClr val="dk1"/>
                </a:solidFill>
                <a:latin typeface="Calibri"/>
                <a:ea typeface="Calibri"/>
                <a:cs typeface="Calibri"/>
                <a:sym typeface="Calibri"/>
              </a:rPr>
              <a:t>figure from: </a:t>
            </a:r>
            <a:r>
              <a:rPr i="1" lang="en-US" sz="2000" u="sng">
                <a:solidFill>
                  <a:schemeClr val="hlink"/>
                </a:solidFill>
                <a:latin typeface="Calibri"/>
                <a:ea typeface="Calibri"/>
                <a:cs typeface="Calibri"/>
                <a:sym typeface="Calibri"/>
                <a:hlinkClick r:id="rId5"/>
              </a:rPr>
              <a:t>Linkedin</a:t>
            </a:r>
            <a:endParaRPr i="1" sz="2000">
              <a:solidFill>
                <a:schemeClr val="dk1"/>
              </a:solidFill>
              <a:latin typeface="Calibri"/>
              <a:ea typeface="Calibri"/>
              <a:cs typeface="Calibri"/>
              <a:sym typeface="Calibri"/>
            </a:endParaRPr>
          </a:p>
        </p:txBody>
      </p:sp>
      <p:sp>
        <p:nvSpPr>
          <p:cNvPr id="477" name="Google Shape;477;p3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4"/>
          <p:cNvSpPr txBox="1"/>
          <p:nvPr/>
        </p:nvSpPr>
        <p:spPr>
          <a:xfrm>
            <a:off x="418664" y="315642"/>
            <a:ext cx="16442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7200" u="none" cap="none" strike="noStrike">
                <a:solidFill>
                  <a:srgbClr val="1155CC"/>
                </a:solidFill>
                <a:latin typeface="Hanuman"/>
                <a:ea typeface="Hanuman"/>
                <a:cs typeface="Hanuman"/>
                <a:sym typeface="Hanuman"/>
              </a:rPr>
              <a:t>Hyperthyroidism and SPECT scans</a:t>
            </a:r>
            <a:endParaRPr b="1">
              <a:solidFill>
                <a:srgbClr val="1155CC"/>
              </a:solidFill>
            </a:endParaRPr>
          </a:p>
        </p:txBody>
      </p:sp>
      <p:cxnSp>
        <p:nvCxnSpPr>
          <p:cNvPr id="117" name="Google Shape;117;p4"/>
          <p:cNvCxnSpPr/>
          <p:nvPr/>
        </p:nvCxnSpPr>
        <p:spPr>
          <a:xfrm rot="10800000">
            <a:off x="418664" y="1308147"/>
            <a:ext cx="8221054" cy="0"/>
          </a:xfrm>
          <a:prstGeom prst="straightConnector1">
            <a:avLst/>
          </a:prstGeom>
          <a:noFill/>
          <a:ln cap="flat" cmpd="sng" w="19050">
            <a:solidFill>
              <a:srgbClr val="F9F7F0"/>
            </a:solidFill>
            <a:prstDash val="solid"/>
            <a:round/>
            <a:headEnd len="sm" w="sm" type="none"/>
            <a:tailEnd len="sm" w="sm" type="none"/>
          </a:ln>
        </p:spPr>
      </p:cxnSp>
      <p:sp>
        <p:nvSpPr>
          <p:cNvPr id="118" name="Google Shape;118;p4"/>
          <p:cNvSpPr txBox="1"/>
          <p:nvPr/>
        </p:nvSpPr>
        <p:spPr>
          <a:xfrm>
            <a:off x="418675" y="2616350"/>
            <a:ext cx="11765700" cy="657420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1" i="0" lang="en-US" sz="2604" u="none" cap="none" strike="noStrike">
                <a:solidFill>
                  <a:schemeClr val="dk1"/>
                </a:solidFill>
                <a:latin typeface="Times"/>
                <a:ea typeface="Times"/>
                <a:cs typeface="Times"/>
                <a:sym typeface="Times"/>
              </a:rPr>
              <a:t>What is Hyperthyroidism?</a:t>
            </a:r>
            <a:endParaRPr>
              <a:solidFill>
                <a:schemeClr val="dk1"/>
              </a:solidFill>
            </a:endParaRPr>
          </a:p>
          <a:p>
            <a:pPr indent="-281196" lvl="1" marL="562395" marR="0" rtl="0" algn="l">
              <a:lnSpc>
                <a:spcPct val="140015"/>
              </a:lnSpc>
              <a:spcBef>
                <a:spcPts val="0"/>
              </a:spcBef>
              <a:spcAft>
                <a:spcPts val="0"/>
              </a:spcAft>
              <a:buClr>
                <a:schemeClr val="dk1"/>
              </a:buClr>
              <a:buSzPts val="2604"/>
              <a:buFont typeface="Arial"/>
              <a:buChar char="•"/>
            </a:pPr>
            <a:r>
              <a:rPr b="0" i="0" lang="en-US" sz="2604" u="none" cap="none" strike="noStrike">
                <a:solidFill>
                  <a:schemeClr val="dk1"/>
                </a:solidFill>
                <a:latin typeface="Times New Roman"/>
                <a:ea typeface="Times New Roman"/>
                <a:cs typeface="Times New Roman"/>
                <a:sym typeface="Times New Roman"/>
              </a:rPr>
              <a:t> Also known as </a:t>
            </a:r>
            <a:r>
              <a:rPr b="1" i="0" lang="en-US" sz="2604" u="none" cap="none" strike="noStrike">
                <a:solidFill>
                  <a:srgbClr val="980000"/>
                </a:solidFill>
                <a:latin typeface="Times New Roman"/>
                <a:ea typeface="Times New Roman"/>
                <a:cs typeface="Times New Roman"/>
                <a:sym typeface="Times New Roman"/>
              </a:rPr>
              <a:t>overactive thyroid</a:t>
            </a:r>
            <a:r>
              <a:rPr b="0" i="0" lang="en-US" sz="2604" u="none" cap="none" strike="noStrike">
                <a:solidFill>
                  <a:schemeClr val="dk1"/>
                </a:solidFill>
                <a:latin typeface="Times New Roman"/>
                <a:ea typeface="Times New Roman"/>
                <a:cs typeface="Times New Roman"/>
                <a:sym typeface="Times New Roman"/>
              </a:rPr>
              <a:t>, causes over production of thyroid hormone like T3 and T4 in body</a:t>
            </a:r>
            <a:endParaRPr>
              <a:solidFill>
                <a:schemeClr val="dk1"/>
              </a:solidFill>
            </a:endParaRPr>
          </a:p>
          <a:p>
            <a:pPr indent="-281196" lvl="1" marL="562395" marR="0" rtl="0" algn="l">
              <a:lnSpc>
                <a:spcPct val="140015"/>
              </a:lnSpc>
              <a:spcBef>
                <a:spcPts val="0"/>
              </a:spcBef>
              <a:spcAft>
                <a:spcPts val="0"/>
              </a:spcAft>
              <a:buClr>
                <a:schemeClr val="dk1"/>
              </a:buClr>
              <a:buSzPts val="2604"/>
              <a:buFont typeface="Arial"/>
              <a:buChar char="•"/>
            </a:pPr>
            <a:r>
              <a:rPr b="0" i="0" lang="en-US" sz="2604" u="none" cap="none" strike="noStrike">
                <a:solidFill>
                  <a:schemeClr val="dk1"/>
                </a:solidFill>
                <a:latin typeface="Times New Roman"/>
                <a:ea typeface="Times New Roman"/>
                <a:cs typeface="Times New Roman"/>
                <a:sym typeface="Times New Roman"/>
              </a:rPr>
              <a:t>About </a:t>
            </a:r>
            <a:r>
              <a:rPr b="1" i="0" lang="en-US" sz="2604" u="none" cap="none" strike="noStrike">
                <a:solidFill>
                  <a:srgbClr val="980000"/>
                </a:solidFill>
                <a:latin typeface="Times New Roman"/>
                <a:ea typeface="Times New Roman"/>
                <a:cs typeface="Times New Roman"/>
                <a:sym typeface="Times New Roman"/>
              </a:rPr>
              <a:t>47 million people</a:t>
            </a:r>
            <a:r>
              <a:rPr b="0" i="0" lang="en-US" sz="2604" u="none" cap="none" strike="noStrike">
                <a:solidFill>
                  <a:schemeClr val="dk1"/>
                </a:solidFill>
                <a:latin typeface="Times New Roman"/>
                <a:ea typeface="Times New Roman"/>
                <a:cs typeface="Times New Roman"/>
                <a:sym typeface="Times New Roman"/>
              </a:rPr>
              <a:t> in India and 300 million globally []</a:t>
            </a:r>
            <a:endParaRPr>
              <a:solidFill>
                <a:schemeClr val="dk1"/>
              </a:solidFill>
            </a:endParaRPr>
          </a:p>
          <a:p>
            <a:pPr indent="-281196" lvl="1" marL="562395" marR="0" rtl="0" algn="l">
              <a:lnSpc>
                <a:spcPct val="140015"/>
              </a:lnSpc>
              <a:spcBef>
                <a:spcPts val="0"/>
              </a:spcBef>
              <a:spcAft>
                <a:spcPts val="0"/>
              </a:spcAft>
              <a:buClr>
                <a:schemeClr val="dk1"/>
              </a:buClr>
              <a:buSzPts val="2604"/>
              <a:buFont typeface="Arial"/>
              <a:buChar char="•"/>
            </a:pPr>
            <a:r>
              <a:rPr b="0" i="0" lang="en-US" sz="2604" u="none" cap="none" strike="noStrike">
                <a:solidFill>
                  <a:schemeClr val="dk1"/>
                </a:solidFill>
                <a:latin typeface="Times New Roman"/>
                <a:ea typeface="Times New Roman"/>
                <a:cs typeface="Times New Roman"/>
                <a:sym typeface="Times New Roman"/>
              </a:rPr>
              <a:t>It is the </a:t>
            </a:r>
            <a:r>
              <a:rPr b="0" i="0" lang="en-US" sz="2604" u="none" cap="none" strike="noStrike">
                <a:solidFill>
                  <a:srgbClr val="980000"/>
                </a:solidFill>
                <a:latin typeface="Times New Roman"/>
                <a:ea typeface="Times New Roman"/>
                <a:cs typeface="Times New Roman"/>
                <a:sym typeface="Times New Roman"/>
              </a:rPr>
              <a:t>s</a:t>
            </a:r>
            <a:r>
              <a:rPr b="1" i="0" lang="en-US" sz="2604" u="none" cap="none" strike="noStrike">
                <a:solidFill>
                  <a:srgbClr val="980000"/>
                </a:solidFill>
                <a:latin typeface="Times New Roman"/>
                <a:ea typeface="Times New Roman"/>
                <a:cs typeface="Times New Roman"/>
                <a:sym typeface="Times New Roman"/>
              </a:rPr>
              <a:t>econd largest endocrine</a:t>
            </a:r>
            <a:r>
              <a:rPr b="0" i="0" lang="en-US" sz="2604" u="none" cap="none" strike="noStrike">
                <a:solidFill>
                  <a:schemeClr val="dk1"/>
                </a:solidFill>
                <a:latin typeface="Times New Roman"/>
                <a:ea typeface="Times New Roman"/>
                <a:cs typeface="Times New Roman"/>
                <a:sym typeface="Times New Roman"/>
              </a:rPr>
              <a:t> disease  </a:t>
            </a:r>
            <a:endParaRPr>
              <a:solidFill>
                <a:schemeClr val="dk1"/>
              </a:solidFill>
            </a:endParaRPr>
          </a:p>
          <a:p>
            <a:pPr indent="0" lvl="0" marL="0" marR="0" rtl="0" algn="l">
              <a:lnSpc>
                <a:spcPct val="140015"/>
              </a:lnSpc>
              <a:spcBef>
                <a:spcPts val="0"/>
              </a:spcBef>
              <a:spcAft>
                <a:spcPts val="0"/>
              </a:spcAft>
              <a:buNone/>
            </a:pPr>
            <a:r>
              <a:rPr b="1" i="0" lang="en-US" sz="2604" u="none" cap="none" strike="noStrike">
                <a:solidFill>
                  <a:schemeClr val="dk1"/>
                </a:solidFill>
                <a:latin typeface="Times New Roman"/>
                <a:ea typeface="Times New Roman"/>
                <a:cs typeface="Times New Roman"/>
                <a:sym typeface="Times New Roman"/>
              </a:rPr>
              <a:t>Causes of Hyperthyroidism</a:t>
            </a:r>
            <a:r>
              <a:rPr b="1" lang="en-US" sz="2604">
                <a:solidFill>
                  <a:schemeClr val="dk1"/>
                </a:solidFill>
                <a:latin typeface="Times New Roman"/>
                <a:ea typeface="Times New Roman"/>
                <a:cs typeface="Times New Roman"/>
                <a:sym typeface="Times New Roman"/>
              </a:rPr>
              <a:t>:</a:t>
            </a:r>
            <a:endParaRPr b="1">
              <a:solidFill>
                <a:schemeClr val="dk1"/>
              </a:solidFill>
            </a:endParaRPr>
          </a:p>
          <a:p>
            <a:pPr indent="-421796" lvl="3" marL="1687184" marR="0" rtl="0" algn="l">
              <a:lnSpc>
                <a:spcPct val="140015"/>
              </a:lnSpc>
              <a:spcBef>
                <a:spcPts val="0"/>
              </a:spcBef>
              <a:spcAft>
                <a:spcPts val="0"/>
              </a:spcAft>
              <a:buClr>
                <a:schemeClr val="dk1"/>
              </a:buClr>
              <a:buSzPts val="2604"/>
              <a:buFont typeface="Arial"/>
              <a:buChar char="￭"/>
            </a:pPr>
            <a:r>
              <a:rPr b="0" i="0" lang="en-US" sz="2604" u="none" cap="none" strike="noStrike">
                <a:solidFill>
                  <a:schemeClr val="dk1"/>
                </a:solidFill>
                <a:latin typeface="Times New Roman"/>
                <a:ea typeface="Times New Roman"/>
                <a:cs typeface="Times New Roman"/>
                <a:sym typeface="Times New Roman"/>
              </a:rPr>
              <a:t>Injury near or to the gland </a:t>
            </a:r>
            <a:endParaRPr>
              <a:solidFill>
                <a:schemeClr val="dk1"/>
              </a:solidFill>
            </a:endParaRPr>
          </a:p>
          <a:p>
            <a:pPr indent="-421796" lvl="3" marL="1687184" marR="0" rtl="0" algn="l">
              <a:lnSpc>
                <a:spcPct val="140015"/>
              </a:lnSpc>
              <a:spcBef>
                <a:spcPts val="0"/>
              </a:spcBef>
              <a:spcAft>
                <a:spcPts val="0"/>
              </a:spcAft>
              <a:buClr>
                <a:schemeClr val="dk1"/>
              </a:buClr>
              <a:buSzPts val="2604"/>
              <a:buFont typeface="Arial"/>
              <a:buChar char="￭"/>
            </a:pPr>
            <a:r>
              <a:rPr b="0" i="0" lang="en-US" sz="2604" u="none" cap="none" strike="noStrike">
                <a:solidFill>
                  <a:schemeClr val="dk1"/>
                </a:solidFill>
                <a:latin typeface="Times New Roman"/>
                <a:ea typeface="Times New Roman"/>
                <a:cs typeface="Times New Roman"/>
                <a:sym typeface="Times New Roman"/>
              </a:rPr>
              <a:t>Inherited from </a:t>
            </a:r>
            <a:r>
              <a:rPr lang="en-US" sz="2604">
                <a:solidFill>
                  <a:schemeClr val="dk1"/>
                </a:solidFill>
                <a:latin typeface="Times New Roman"/>
                <a:ea typeface="Times New Roman"/>
                <a:cs typeface="Times New Roman"/>
                <a:sym typeface="Times New Roman"/>
              </a:rPr>
              <a:t>family</a:t>
            </a:r>
            <a:r>
              <a:rPr b="0" i="0" lang="en-US" sz="2604" u="none" cap="none" strike="noStrike">
                <a:solidFill>
                  <a:schemeClr val="dk1"/>
                </a:solidFill>
                <a:latin typeface="Times New Roman"/>
                <a:ea typeface="Times New Roman"/>
                <a:cs typeface="Times New Roman"/>
                <a:sym typeface="Times New Roman"/>
              </a:rPr>
              <a:t>.</a:t>
            </a:r>
            <a:endParaRPr>
              <a:solidFill>
                <a:schemeClr val="dk1"/>
              </a:solidFill>
            </a:endParaRPr>
          </a:p>
          <a:p>
            <a:pPr indent="-421796" lvl="3" marL="1687184" marR="0" rtl="0" algn="l">
              <a:lnSpc>
                <a:spcPct val="140015"/>
              </a:lnSpc>
              <a:spcBef>
                <a:spcPts val="0"/>
              </a:spcBef>
              <a:spcAft>
                <a:spcPts val="0"/>
              </a:spcAft>
              <a:buClr>
                <a:schemeClr val="dk1"/>
              </a:buClr>
              <a:buSzPts val="2604"/>
              <a:buFont typeface="Arial"/>
              <a:buChar char="￭"/>
            </a:pPr>
            <a:r>
              <a:rPr b="0" i="0" lang="en-US" sz="2604" u="none" cap="none" strike="noStrike">
                <a:solidFill>
                  <a:schemeClr val="dk1"/>
                </a:solidFill>
                <a:latin typeface="Times New Roman"/>
                <a:ea typeface="Times New Roman"/>
                <a:cs typeface="Times New Roman"/>
                <a:sym typeface="Times New Roman"/>
              </a:rPr>
              <a:t>Events affecting hormonal balance of </a:t>
            </a:r>
            <a:r>
              <a:rPr lang="en-US" sz="2604">
                <a:solidFill>
                  <a:schemeClr val="dk1"/>
                </a:solidFill>
                <a:latin typeface="Times New Roman"/>
                <a:ea typeface="Times New Roman"/>
                <a:cs typeface="Times New Roman"/>
                <a:sym typeface="Times New Roman"/>
              </a:rPr>
              <a:t>body,</a:t>
            </a:r>
            <a:r>
              <a:rPr b="0" i="0" lang="en-US" sz="2604" u="none" cap="none" strike="noStrike">
                <a:solidFill>
                  <a:schemeClr val="dk1"/>
                </a:solidFill>
                <a:latin typeface="Times New Roman"/>
                <a:ea typeface="Times New Roman"/>
                <a:cs typeface="Times New Roman"/>
                <a:sym typeface="Times New Roman"/>
              </a:rPr>
              <a:t> like pregnancy in women ( also called postpartum thyroiditis) </a:t>
            </a:r>
            <a:endParaRPr>
              <a:solidFill>
                <a:schemeClr val="dk1"/>
              </a:solidFill>
            </a:endParaRPr>
          </a:p>
          <a:p>
            <a:pPr indent="0" lvl="0" marL="0" marR="0" rtl="0" algn="l">
              <a:lnSpc>
                <a:spcPct val="140015"/>
              </a:lnSpc>
              <a:spcBef>
                <a:spcPts val="0"/>
              </a:spcBef>
              <a:spcAft>
                <a:spcPts val="0"/>
              </a:spcAft>
              <a:buNone/>
            </a:pPr>
            <a:r>
              <a:t/>
            </a:r>
            <a:endParaRPr b="0" i="0" sz="2604" u="none" cap="none" strike="noStrike">
              <a:solidFill>
                <a:schemeClr val="dk1"/>
              </a:solidFill>
              <a:latin typeface="Times New Roman"/>
              <a:ea typeface="Times New Roman"/>
              <a:cs typeface="Times New Roman"/>
              <a:sym typeface="Times New Roman"/>
            </a:endParaRPr>
          </a:p>
          <a:p>
            <a:pPr indent="0" lvl="0" marL="0" marR="0" rtl="0" algn="l">
              <a:lnSpc>
                <a:spcPct val="140015"/>
              </a:lnSpc>
              <a:spcBef>
                <a:spcPts val="0"/>
              </a:spcBef>
              <a:spcAft>
                <a:spcPts val="0"/>
              </a:spcAft>
              <a:buNone/>
            </a:pPr>
            <a:r>
              <a:t/>
            </a:r>
            <a:endParaRPr b="0" i="0" sz="2604" u="none" cap="none" strike="noStrike">
              <a:solidFill>
                <a:schemeClr val="dk1"/>
              </a:solidFill>
              <a:latin typeface="Times New Roman"/>
              <a:ea typeface="Times New Roman"/>
              <a:cs typeface="Times New Roman"/>
              <a:sym typeface="Times New Roman"/>
            </a:endParaRPr>
          </a:p>
        </p:txBody>
      </p:sp>
      <p:sp>
        <p:nvSpPr>
          <p:cNvPr descr="https://images.everydayhealth.com/images/seo-graphic-content-initiative/eh-how-hyperthyroidism-affects-the-body-seo-graphic-gs.png?w=1110" id="119" name="Google Shape;119;p4"/>
          <p:cNvSpPr/>
          <p:nvPr/>
        </p:nvSpPr>
        <p:spPr>
          <a:xfrm>
            <a:off x="12184261" y="2502231"/>
            <a:ext cx="6315248" cy="6315248"/>
          </a:xfrm>
          <a:custGeom>
            <a:rect b="b" l="l" r="r" t="t"/>
            <a:pathLst>
              <a:path extrusionOk="0" h="6315248" w="6315248">
                <a:moveTo>
                  <a:pt x="0" y="0"/>
                </a:moveTo>
                <a:lnTo>
                  <a:pt x="6315248" y="0"/>
                </a:lnTo>
                <a:lnTo>
                  <a:pt x="6315248" y="6315248"/>
                </a:lnTo>
                <a:lnTo>
                  <a:pt x="0" y="6315248"/>
                </a:lnTo>
                <a:lnTo>
                  <a:pt x="0" y="0"/>
                </a:lnTo>
                <a:close/>
              </a:path>
            </a:pathLst>
          </a:custGeom>
          <a:blipFill rotWithShape="1">
            <a:blip r:embed="rId3">
              <a:alphaModFix/>
            </a:blip>
            <a:stretch>
              <a:fillRect b="0" l="0" r="0" t="0"/>
            </a:stretch>
          </a:blipFill>
          <a:ln>
            <a:noFill/>
          </a:ln>
        </p:spPr>
      </p:sp>
      <p:sp>
        <p:nvSpPr>
          <p:cNvPr id="120" name="Google Shape;120;p4"/>
          <p:cNvSpPr txBox="1"/>
          <p:nvPr/>
        </p:nvSpPr>
        <p:spPr>
          <a:xfrm>
            <a:off x="14261950" y="8615975"/>
            <a:ext cx="40422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121" name="Google Shape;121;p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22" name="Google Shape;122;p4"/>
          <p:cNvSpPr txBox="1"/>
          <p:nvPr/>
        </p:nvSpPr>
        <p:spPr>
          <a:xfrm>
            <a:off x="14626125" y="8599625"/>
            <a:ext cx="3426300" cy="492600"/>
          </a:xfrm>
          <a:prstGeom prst="rect">
            <a:avLst/>
          </a:prstGeom>
          <a:noFill/>
          <a:ln>
            <a:noFill/>
          </a:ln>
        </p:spPr>
        <p:txBody>
          <a:bodyPr anchorCtr="0" anchor="t" bIns="91425" lIns="91425" spcFirstLastPara="1" rIns="91425" wrap="square" tIns="91425">
            <a:spAutoFit/>
          </a:bodyPr>
          <a:lstStyle/>
          <a:p>
            <a:pPr indent="0" lvl="0" marL="0" rtl="0" algn="l">
              <a:lnSpc>
                <a:spcPct val="140007"/>
              </a:lnSpc>
              <a:spcBef>
                <a:spcPts val="0"/>
              </a:spcBef>
              <a:spcAft>
                <a:spcPts val="0"/>
              </a:spcAft>
              <a:buNone/>
            </a:pPr>
            <a:r>
              <a:rPr i="1" lang="en-US" sz="2000">
                <a:solidFill>
                  <a:schemeClr val="dk1"/>
                </a:solidFill>
                <a:latin typeface="Calibri"/>
                <a:ea typeface="Calibri"/>
                <a:cs typeface="Calibri"/>
                <a:sym typeface="Calibri"/>
              </a:rPr>
              <a:t>figure from: </a:t>
            </a:r>
            <a:r>
              <a:rPr i="1" lang="en-US" sz="2000" u="sng">
                <a:solidFill>
                  <a:schemeClr val="hlink"/>
                </a:solidFill>
                <a:latin typeface="Calibri"/>
                <a:ea typeface="Calibri"/>
                <a:cs typeface="Calibri"/>
                <a:sym typeface="Calibri"/>
                <a:hlinkClick r:id="rId4"/>
              </a:rPr>
              <a:t>Everydayhealth</a:t>
            </a:r>
            <a:endParaRPr i="1" sz="20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0"/>
          <p:cNvSpPr txBox="1"/>
          <p:nvPr/>
        </p:nvSpPr>
        <p:spPr>
          <a:xfrm>
            <a:off x="2759225" y="3324775"/>
            <a:ext cx="5637300" cy="184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2000" u="none" cap="none" strike="noStrike">
                <a:solidFill>
                  <a:srgbClr val="1255CC"/>
                </a:solidFill>
                <a:latin typeface="Hanuman"/>
                <a:ea typeface="Hanuman"/>
                <a:cs typeface="Hanuman"/>
                <a:sym typeface="Hanuman"/>
              </a:rPr>
              <a:t>Results</a:t>
            </a:r>
            <a:endParaRPr>
              <a:solidFill>
                <a:srgbClr val="1255CC"/>
              </a:solidFill>
            </a:endParaRPr>
          </a:p>
        </p:txBody>
      </p:sp>
      <p:cxnSp>
        <p:nvCxnSpPr>
          <p:cNvPr id="483" name="Google Shape;483;p40"/>
          <p:cNvCxnSpPr/>
          <p:nvPr/>
        </p:nvCxnSpPr>
        <p:spPr>
          <a:xfrm>
            <a:off x="9144000" y="2174814"/>
            <a:ext cx="0" cy="3730246"/>
          </a:xfrm>
          <a:prstGeom prst="straightConnector1">
            <a:avLst/>
          </a:prstGeom>
          <a:noFill/>
          <a:ln cap="flat" cmpd="sng" w="19050">
            <a:solidFill>
              <a:schemeClr val="dk2"/>
            </a:solidFill>
            <a:prstDash val="solid"/>
            <a:round/>
            <a:headEnd len="sm" w="sm" type="none"/>
            <a:tailEnd len="sm" w="sm" type="none"/>
          </a:ln>
        </p:spPr>
      </p:cxnSp>
      <p:sp>
        <p:nvSpPr>
          <p:cNvPr id="484" name="Google Shape;484;p4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1"/>
          <p:cNvSpPr txBox="1"/>
          <p:nvPr/>
        </p:nvSpPr>
        <p:spPr>
          <a:xfrm>
            <a:off x="495933" y="296414"/>
            <a:ext cx="16442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200" u="none" cap="none" strike="noStrike">
                <a:solidFill>
                  <a:srgbClr val="1255CC"/>
                </a:solidFill>
                <a:latin typeface="Hanuman"/>
                <a:ea typeface="Hanuman"/>
                <a:cs typeface="Hanuman"/>
                <a:sym typeface="Hanuman"/>
              </a:rPr>
              <a:t>Accuracy</a:t>
            </a:r>
            <a:endParaRPr>
              <a:solidFill>
                <a:srgbClr val="1255CC"/>
              </a:solidFill>
            </a:endParaRPr>
          </a:p>
        </p:txBody>
      </p:sp>
      <p:cxnSp>
        <p:nvCxnSpPr>
          <p:cNvPr id="490" name="Google Shape;490;p41"/>
          <p:cNvCxnSpPr/>
          <p:nvPr/>
        </p:nvCxnSpPr>
        <p:spPr>
          <a:xfrm rot="10800000">
            <a:off x="495933" y="1288919"/>
            <a:ext cx="8221054" cy="0"/>
          </a:xfrm>
          <a:prstGeom prst="straightConnector1">
            <a:avLst/>
          </a:prstGeom>
          <a:noFill/>
          <a:ln cap="flat" cmpd="sng" w="19050">
            <a:solidFill>
              <a:schemeClr val="dk1"/>
            </a:solidFill>
            <a:prstDash val="solid"/>
            <a:round/>
            <a:headEnd len="sm" w="sm" type="none"/>
            <a:tailEnd len="sm" w="sm" type="none"/>
          </a:ln>
        </p:spPr>
      </p:cxnSp>
      <p:sp>
        <p:nvSpPr>
          <p:cNvPr id="491" name="Google Shape;491;p41"/>
          <p:cNvSpPr/>
          <p:nvPr/>
        </p:nvSpPr>
        <p:spPr>
          <a:xfrm>
            <a:off x="9305531" y="2995420"/>
            <a:ext cx="8982469" cy="4020002"/>
          </a:xfrm>
          <a:custGeom>
            <a:rect b="b" l="l" r="r" t="t"/>
            <a:pathLst>
              <a:path extrusionOk="0" h="4020002" w="8982469">
                <a:moveTo>
                  <a:pt x="0" y="0"/>
                </a:moveTo>
                <a:lnTo>
                  <a:pt x="8982469" y="0"/>
                </a:lnTo>
                <a:lnTo>
                  <a:pt x="8982469" y="4020003"/>
                </a:lnTo>
                <a:lnTo>
                  <a:pt x="0" y="4020003"/>
                </a:lnTo>
                <a:lnTo>
                  <a:pt x="0" y="0"/>
                </a:lnTo>
                <a:close/>
              </a:path>
            </a:pathLst>
          </a:custGeom>
          <a:blipFill rotWithShape="1">
            <a:blip r:embed="rId3">
              <a:alphaModFix/>
            </a:blip>
            <a:stretch>
              <a:fillRect b="-2866" l="-1283" r="-855" t="-3824"/>
            </a:stretch>
          </a:blipFill>
          <a:ln>
            <a:noFill/>
          </a:ln>
        </p:spPr>
      </p:sp>
      <p:sp>
        <p:nvSpPr>
          <p:cNvPr id="492" name="Google Shape;492;p41"/>
          <p:cNvSpPr/>
          <p:nvPr/>
        </p:nvSpPr>
        <p:spPr>
          <a:xfrm>
            <a:off x="133420" y="2995420"/>
            <a:ext cx="9010580" cy="3971895"/>
          </a:xfrm>
          <a:custGeom>
            <a:rect b="b" l="l" r="r" t="t"/>
            <a:pathLst>
              <a:path extrusionOk="0" h="3971895" w="9010580">
                <a:moveTo>
                  <a:pt x="0" y="0"/>
                </a:moveTo>
                <a:lnTo>
                  <a:pt x="9010580" y="0"/>
                </a:lnTo>
                <a:lnTo>
                  <a:pt x="9010580" y="3971895"/>
                </a:lnTo>
                <a:lnTo>
                  <a:pt x="0" y="3971895"/>
                </a:lnTo>
                <a:lnTo>
                  <a:pt x="0" y="0"/>
                </a:lnTo>
                <a:close/>
              </a:path>
            </a:pathLst>
          </a:custGeom>
          <a:blipFill rotWithShape="1">
            <a:blip r:embed="rId4">
              <a:alphaModFix/>
            </a:blip>
            <a:stretch>
              <a:fillRect b="0" l="-2132" r="-1278" t="0"/>
            </a:stretch>
          </a:blipFill>
          <a:ln>
            <a:noFill/>
          </a:ln>
        </p:spPr>
      </p:sp>
      <p:sp>
        <p:nvSpPr>
          <p:cNvPr id="493" name="Google Shape;493;p4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2"/>
          <p:cNvSpPr txBox="1"/>
          <p:nvPr/>
        </p:nvSpPr>
        <p:spPr>
          <a:xfrm>
            <a:off x="303652" y="104775"/>
            <a:ext cx="16442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200" u="none" cap="none" strike="noStrike">
                <a:solidFill>
                  <a:srgbClr val="1255CC"/>
                </a:solidFill>
                <a:latin typeface="Hanuman"/>
                <a:ea typeface="Hanuman"/>
                <a:cs typeface="Hanuman"/>
                <a:sym typeface="Hanuman"/>
              </a:rPr>
              <a:t>Precision and Recall</a:t>
            </a:r>
            <a:endParaRPr>
              <a:solidFill>
                <a:srgbClr val="1255CC"/>
              </a:solidFill>
            </a:endParaRPr>
          </a:p>
        </p:txBody>
      </p:sp>
      <p:cxnSp>
        <p:nvCxnSpPr>
          <p:cNvPr id="499" name="Google Shape;499;p42"/>
          <p:cNvCxnSpPr/>
          <p:nvPr/>
        </p:nvCxnSpPr>
        <p:spPr>
          <a:xfrm rot="10800000">
            <a:off x="495933" y="1097280"/>
            <a:ext cx="8028774" cy="0"/>
          </a:xfrm>
          <a:prstGeom prst="straightConnector1">
            <a:avLst/>
          </a:prstGeom>
          <a:noFill/>
          <a:ln cap="flat" cmpd="sng" w="19050">
            <a:solidFill>
              <a:schemeClr val="dk1"/>
            </a:solidFill>
            <a:prstDash val="solid"/>
            <a:round/>
            <a:headEnd len="sm" w="sm" type="none"/>
            <a:tailEnd len="sm" w="sm" type="none"/>
          </a:ln>
        </p:spPr>
      </p:cxnSp>
      <p:sp>
        <p:nvSpPr>
          <p:cNvPr id="500" name="Google Shape;500;p42"/>
          <p:cNvSpPr/>
          <p:nvPr/>
        </p:nvSpPr>
        <p:spPr>
          <a:xfrm>
            <a:off x="1028700" y="1376465"/>
            <a:ext cx="6990854" cy="8219124"/>
          </a:xfrm>
          <a:custGeom>
            <a:rect b="b" l="l" r="r" t="t"/>
            <a:pathLst>
              <a:path extrusionOk="0" h="8219124" w="6990854">
                <a:moveTo>
                  <a:pt x="0" y="0"/>
                </a:moveTo>
                <a:lnTo>
                  <a:pt x="6990854" y="0"/>
                </a:lnTo>
                <a:lnTo>
                  <a:pt x="6990854" y="8219124"/>
                </a:lnTo>
                <a:lnTo>
                  <a:pt x="0" y="8219124"/>
                </a:lnTo>
                <a:lnTo>
                  <a:pt x="0" y="0"/>
                </a:lnTo>
                <a:close/>
              </a:path>
            </a:pathLst>
          </a:custGeom>
          <a:blipFill rotWithShape="1">
            <a:blip r:embed="rId3">
              <a:alphaModFix/>
            </a:blip>
            <a:stretch>
              <a:fillRect b="-3206" l="-3394" r="-4525" t="-2162"/>
            </a:stretch>
          </a:blipFill>
          <a:ln>
            <a:noFill/>
          </a:ln>
        </p:spPr>
      </p:sp>
      <p:sp>
        <p:nvSpPr>
          <p:cNvPr id="501" name="Google Shape;501;p42"/>
          <p:cNvSpPr/>
          <p:nvPr/>
        </p:nvSpPr>
        <p:spPr>
          <a:xfrm>
            <a:off x="9456214" y="1376465"/>
            <a:ext cx="6990854" cy="8202623"/>
          </a:xfrm>
          <a:custGeom>
            <a:rect b="b" l="l" r="r" t="t"/>
            <a:pathLst>
              <a:path extrusionOk="0" h="8202623" w="6990854">
                <a:moveTo>
                  <a:pt x="0" y="0"/>
                </a:moveTo>
                <a:lnTo>
                  <a:pt x="6990855" y="0"/>
                </a:lnTo>
                <a:lnTo>
                  <a:pt x="6990855" y="8202623"/>
                </a:lnTo>
                <a:lnTo>
                  <a:pt x="0" y="8202623"/>
                </a:lnTo>
                <a:lnTo>
                  <a:pt x="0" y="0"/>
                </a:lnTo>
                <a:close/>
              </a:path>
            </a:pathLst>
          </a:custGeom>
          <a:blipFill rotWithShape="1">
            <a:blip r:embed="rId4">
              <a:alphaModFix/>
            </a:blip>
            <a:stretch>
              <a:fillRect b="-2509" l="-2208" r="-1841" t="0"/>
            </a:stretch>
          </a:blipFill>
          <a:ln>
            <a:noFill/>
          </a:ln>
        </p:spPr>
      </p:sp>
      <p:sp>
        <p:nvSpPr>
          <p:cNvPr id="502" name="Google Shape;502;p42"/>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3"/>
          <p:cNvSpPr txBox="1"/>
          <p:nvPr/>
        </p:nvSpPr>
        <p:spPr>
          <a:xfrm>
            <a:off x="303652" y="104775"/>
            <a:ext cx="16442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200" u="none" cap="none" strike="noStrike">
                <a:solidFill>
                  <a:srgbClr val="1255CC"/>
                </a:solidFill>
                <a:latin typeface="Hanuman"/>
                <a:ea typeface="Hanuman"/>
                <a:cs typeface="Hanuman"/>
                <a:sym typeface="Hanuman"/>
              </a:rPr>
              <a:t>Confusion matrix</a:t>
            </a:r>
            <a:endParaRPr>
              <a:solidFill>
                <a:srgbClr val="1255CC"/>
              </a:solidFill>
            </a:endParaRPr>
          </a:p>
        </p:txBody>
      </p:sp>
      <p:cxnSp>
        <p:nvCxnSpPr>
          <p:cNvPr id="508" name="Google Shape;508;p43"/>
          <p:cNvCxnSpPr/>
          <p:nvPr/>
        </p:nvCxnSpPr>
        <p:spPr>
          <a:xfrm rot="10800000">
            <a:off x="495933" y="1097280"/>
            <a:ext cx="8028774" cy="0"/>
          </a:xfrm>
          <a:prstGeom prst="straightConnector1">
            <a:avLst/>
          </a:prstGeom>
          <a:noFill/>
          <a:ln cap="flat" cmpd="sng" w="19050">
            <a:solidFill>
              <a:schemeClr val="dk1"/>
            </a:solidFill>
            <a:prstDash val="solid"/>
            <a:round/>
            <a:headEnd len="sm" w="sm" type="none"/>
            <a:tailEnd len="sm" w="sm" type="none"/>
          </a:ln>
        </p:spPr>
      </p:cxnSp>
      <p:sp>
        <p:nvSpPr>
          <p:cNvPr id="509" name="Google Shape;509;p43"/>
          <p:cNvSpPr/>
          <p:nvPr/>
        </p:nvSpPr>
        <p:spPr>
          <a:xfrm>
            <a:off x="495933" y="1261097"/>
            <a:ext cx="7304292" cy="8618633"/>
          </a:xfrm>
          <a:custGeom>
            <a:rect b="b" l="l" r="r" t="t"/>
            <a:pathLst>
              <a:path extrusionOk="0" h="8618633" w="7304292">
                <a:moveTo>
                  <a:pt x="0" y="0"/>
                </a:moveTo>
                <a:lnTo>
                  <a:pt x="7304291" y="0"/>
                </a:lnTo>
                <a:lnTo>
                  <a:pt x="7304291" y="8618633"/>
                </a:lnTo>
                <a:lnTo>
                  <a:pt x="0" y="8618633"/>
                </a:lnTo>
                <a:lnTo>
                  <a:pt x="0" y="0"/>
                </a:lnTo>
                <a:close/>
              </a:path>
            </a:pathLst>
          </a:custGeom>
          <a:blipFill rotWithShape="1">
            <a:blip r:embed="rId3">
              <a:alphaModFix/>
            </a:blip>
            <a:stretch>
              <a:fillRect b="0" l="0" r="0" t="0"/>
            </a:stretch>
          </a:blipFill>
          <a:ln>
            <a:noFill/>
          </a:ln>
        </p:spPr>
      </p:sp>
      <p:sp>
        <p:nvSpPr>
          <p:cNvPr id="510" name="Google Shape;510;p43"/>
          <p:cNvSpPr/>
          <p:nvPr/>
        </p:nvSpPr>
        <p:spPr>
          <a:xfrm>
            <a:off x="8973183" y="1261097"/>
            <a:ext cx="8106876" cy="8618633"/>
          </a:xfrm>
          <a:custGeom>
            <a:rect b="b" l="l" r="r" t="t"/>
            <a:pathLst>
              <a:path extrusionOk="0" h="8618633" w="8106876">
                <a:moveTo>
                  <a:pt x="0" y="0"/>
                </a:moveTo>
                <a:lnTo>
                  <a:pt x="8106876" y="0"/>
                </a:lnTo>
                <a:lnTo>
                  <a:pt x="8106876" y="8618633"/>
                </a:lnTo>
                <a:lnTo>
                  <a:pt x="0" y="8618633"/>
                </a:lnTo>
                <a:lnTo>
                  <a:pt x="0" y="0"/>
                </a:lnTo>
                <a:close/>
              </a:path>
            </a:pathLst>
          </a:custGeom>
          <a:blipFill rotWithShape="1">
            <a:blip r:embed="rId4">
              <a:alphaModFix/>
            </a:blip>
            <a:stretch>
              <a:fillRect b="-733" l="0" r="0" t="0"/>
            </a:stretch>
          </a:blipFill>
          <a:ln>
            <a:noFill/>
          </a:ln>
        </p:spPr>
      </p:sp>
      <p:sp>
        <p:nvSpPr>
          <p:cNvPr id="511" name="Google Shape;511;p4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4"/>
          <p:cNvSpPr txBox="1"/>
          <p:nvPr/>
        </p:nvSpPr>
        <p:spPr>
          <a:xfrm>
            <a:off x="171450" y="-223725"/>
            <a:ext cx="11135100" cy="1785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1600" u="none" cap="none" strike="noStrike">
                <a:solidFill>
                  <a:srgbClr val="1255CC"/>
                </a:solidFill>
                <a:latin typeface="Hanuman"/>
                <a:ea typeface="Hanuman"/>
                <a:cs typeface="Hanuman"/>
                <a:sym typeface="Hanuman"/>
              </a:rPr>
              <a:t>Conclusion</a:t>
            </a:r>
            <a:endParaRPr sz="1000">
              <a:solidFill>
                <a:srgbClr val="1255CC"/>
              </a:solidFill>
            </a:endParaRPr>
          </a:p>
        </p:txBody>
      </p:sp>
      <p:cxnSp>
        <p:nvCxnSpPr>
          <p:cNvPr id="517" name="Google Shape;517;p44"/>
          <p:cNvCxnSpPr/>
          <p:nvPr/>
        </p:nvCxnSpPr>
        <p:spPr>
          <a:xfrm>
            <a:off x="171450" y="1561875"/>
            <a:ext cx="16287900" cy="0"/>
          </a:xfrm>
          <a:prstGeom prst="straightConnector1">
            <a:avLst/>
          </a:prstGeom>
          <a:noFill/>
          <a:ln cap="flat" cmpd="sng" w="19050">
            <a:solidFill>
              <a:schemeClr val="dk1"/>
            </a:solidFill>
            <a:prstDash val="solid"/>
            <a:round/>
            <a:headEnd len="sm" w="sm" type="none"/>
            <a:tailEnd len="sm" w="sm" type="none"/>
          </a:ln>
        </p:spPr>
      </p:cxnSp>
      <p:sp>
        <p:nvSpPr>
          <p:cNvPr id="518" name="Google Shape;518;p44"/>
          <p:cNvSpPr txBox="1"/>
          <p:nvPr/>
        </p:nvSpPr>
        <p:spPr>
          <a:xfrm>
            <a:off x="171450" y="1957945"/>
            <a:ext cx="17754000" cy="7143600"/>
          </a:xfrm>
          <a:prstGeom prst="rect">
            <a:avLst/>
          </a:prstGeom>
          <a:noFill/>
          <a:ln>
            <a:noFill/>
          </a:ln>
        </p:spPr>
        <p:txBody>
          <a:bodyPr anchorCtr="0" anchor="t" bIns="0" lIns="0" spcFirstLastPara="1" rIns="0" wrap="square" tIns="0">
            <a:spAutoFit/>
          </a:bodyPr>
          <a:lstStyle/>
          <a:p>
            <a:pPr indent="-286321" lvl="1" marL="572641" marR="0" rtl="0" algn="l">
              <a:lnSpc>
                <a:spcPct val="150000"/>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This study addressed the challenge of classifying </a:t>
            </a:r>
            <a:r>
              <a:rPr b="1" i="0" lang="en-US" sz="2652" u="none" cap="none" strike="noStrike">
                <a:solidFill>
                  <a:srgbClr val="980000"/>
                </a:solidFill>
                <a:latin typeface="Times New Roman"/>
                <a:ea typeface="Times New Roman"/>
                <a:cs typeface="Times New Roman"/>
                <a:sym typeface="Times New Roman"/>
              </a:rPr>
              <a:t>hyperthyroid conditions from SPECT images,</a:t>
            </a:r>
            <a:r>
              <a:rPr b="0" i="0" lang="en-US" sz="2652" u="none" cap="none" strike="noStrike">
                <a:solidFill>
                  <a:schemeClr val="dk1"/>
                </a:solidFill>
                <a:latin typeface="Times New Roman"/>
                <a:ea typeface="Times New Roman"/>
                <a:cs typeface="Times New Roman"/>
                <a:sym typeface="Times New Roman"/>
              </a:rPr>
              <a:t> focusing on </a:t>
            </a:r>
            <a:r>
              <a:rPr b="1" i="0" lang="en-US" sz="2652" u="none" cap="none" strike="noStrike">
                <a:solidFill>
                  <a:srgbClr val="980000"/>
                </a:solidFill>
                <a:latin typeface="Times New Roman"/>
                <a:ea typeface="Times New Roman"/>
                <a:cs typeface="Times New Roman"/>
                <a:sym typeface="Times New Roman"/>
              </a:rPr>
              <a:t>handling small and imbalanced datasets.</a:t>
            </a:r>
            <a:endParaRPr b="1">
              <a:solidFill>
                <a:srgbClr val="980000"/>
              </a:solidFill>
            </a:endParaRPr>
          </a:p>
          <a:p>
            <a:pPr indent="-381761" lvl="2" marL="1145283" marR="0" rtl="0" algn="l">
              <a:lnSpc>
                <a:spcPct val="150000"/>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implemented various data augmentation techniques, including </a:t>
            </a:r>
            <a:r>
              <a:rPr b="1" i="0" lang="en-US" sz="2652" u="none" cap="none" strike="noStrike">
                <a:solidFill>
                  <a:srgbClr val="980000"/>
                </a:solidFill>
                <a:latin typeface="Times New Roman"/>
                <a:ea typeface="Times New Roman"/>
                <a:cs typeface="Times New Roman"/>
                <a:sym typeface="Times New Roman"/>
              </a:rPr>
              <a:t>SMOTE, GANs, and Stable Diffusion,</a:t>
            </a:r>
            <a:r>
              <a:rPr b="0" i="0" lang="en-US" sz="2652" u="none" cap="none" strike="noStrike">
                <a:solidFill>
                  <a:schemeClr val="dk1"/>
                </a:solidFill>
                <a:latin typeface="Times New Roman"/>
                <a:ea typeface="Times New Roman"/>
                <a:cs typeface="Times New Roman"/>
                <a:sym typeface="Times New Roman"/>
              </a:rPr>
              <a:t> to improve dataset balance and model performance.</a:t>
            </a:r>
            <a:endParaRPr>
              <a:solidFill>
                <a:schemeClr val="dk1"/>
              </a:solidFill>
            </a:endParaRPr>
          </a:p>
          <a:p>
            <a:pPr indent="-381761" lvl="2" marL="1145283" marR="0" rtl="0" algn="l">
              <a:lnSpc>
                <a:spcPct val="150000"/>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Four deep learning models (</a:t>
            </a:r>
            <a:r>
              <a:rPr b="1" i="0" lang="en-US" sz="2652" u="none" cap="none" strike="noStrike">
                <a:solidFill>
                  <a:srgbClr val="980000"/>
                </a:solidFill>
                <a:latin typeface="Times New Roman"/>
                <a:ea typeface="Times New Roman"/>
                <a:cs typeface="Times New Roman"/>
                <a:sym typeface="Times New Roman"/>
              </a:rPr>
              <a:t>3-CNN, AlexNet, MobileNetV2, and ResNet50V2)</a:t>
            </a:r>
            <a:r>
              <a:rPr b="0" i="0" lang="en-US" sz="2652" u="none" cap="none" strike="noStrike">
                <a:solidFill>
                  <a:schemeClr val="dk1"/>
                </a:solidFill>
                <a:latin typeface="Times New Roman"/>
                <a:ea typeface="Times New Roman"/>
                <a:cs typeface="Times New Roman"/>
                <a:sym typeface="Times New Roman"/>
              </a:rPr>
              <a:t> were evaluated to determine the most effective classification approach.</a:t>
            </a:r>
            <a:endParaRPr>
              <a:solidFill>
                <a:schemeClr val="dk1"/>
              </a:solidFill>
            </a:endParaRPr>
          </a:p>
          <a:p>
            <a:pPr indent="-381761" lvl="2" marL="1145283" marR="0" rtl="0" algn="l">
              <a:lnSpc>
                <a:spcPct val="150000"/>
              </a:lnSpc>
              <a:spcBef>
                <a:spcPts val="0"/>
              </a:spcBef>
              <a:spcAft>
                <a:spcPts val="0"/>
              </a:spcAft>
              <a:buClr>
                <a:schemeClr val="dk1"/>
              </a:buClr>
              <a:buSzPts val="2652"/>
              <a:buFont typeface="Arial"/>
              <a:buChar char="⚬"/>
            </a:pPr>
            <a:r>
              <a:rPr b="1" i="0" lang="en-US" sz="2652" u="none" cap="none" strike="noStrike">
                <a:solidFill>
                  <a:srgbClr val="980000"/>
                </a:solidFill>
                <a:latin typeface="Times New Roman"/>
                <a:ea typeface="Times New Roman"/>
                <a:cs typeface="Times New Roman"/>
                <a:sym typeface="Times New Roman"/>
              </a:rPr>
              <a:t>"MobileNetV2 achieved the highest accuracy (94.4%),</a:t>
            </a:r>
            <a:r>
              <a:rPr b="0" i="0" lang="en-US" sz="2652" u="none" cap="none" strike="noStrike">
                <a:solidFill>
                  <a:schemeClr val="dk1"/>
                </a:solidFill>
                <a:latin typeface="Times New Roman"/>
                <a:ea typeface="Times New Roman"/>
                <a:cs typeface="Times New Roman"/>
                <a:sym typeface="Times New Roman"/>
              </a:rPr>
              <a:t> proving to be the most efficient model for this task.</a:t>
            </a:r>
            <a:endParaRPr>
              <a:solidFill>
                <a:schemeClr val="dk1"/>
              </a:solidFill>
            </a:endParaRPr>
          </a:p>
          <a:p>
            <a:pPr indent="0" lvl="0" marL="0" marR="0" rtl="0" algn="l">
              <a:lnSpc>
                <a:spcPct val="150000"/>
              </a:lnSpc>
              <a:spcBef>
                <a:spcPts val="0"/>
              </a:spcBef>
              <a:spcAft>
                <a:spcPts val="0"/>
              </a:spcAft>
              <a:buNone/>
            </a:pPr>
            <a:r>
              <a:t/>
            </a:r>
            <a:endParaRPr b="0" i="0" sz="2652" u="none" cap="none" strike="noStrike">
              <a:solidFill>
                <a:schemeClr val="dk1"/>
              </a:solidFill>
              <a:latin typeface="Times New Roman"/>
              <a:ea typeface="Times New Roman"/>
              <a:cs typeface="Times New Roman"/>
              <a:sym typeface="Times New Roman"/>
            </a:endParaRPr>
          </a:p>
          <a:p>
            <a:pPr indent="-286321" lvl="1" marL="572641" marR="0" rtl="0" algn="l">
              <a:lnSpc>
                <a:spcPct val="150000"/>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results indicate that augmentation increased model generalization throughout </a:t>
            </a:r>
            <a:endParaRPr>
              <a:solidFill>
                <a:schemeClr val="dk1"/>
              </a:solidFill>
            </a:endParaRPr>
          </a:p>
          <a:p>
            <a:pPr indent="-286321" lvl="1" marL="572641" marR="0" rtl="0" algn="l">
              <a:lnSpc>
                <a:spcPct val="150000"/>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provides a foundation for further exploration of deep learning in medical image classification, with potential real-world applications in automated hyperthyroid diagnosis.</a:t>
            </a:r>
            <a:endParaRPr>
              <a:solidFill>
                <a:schemeClr val="dk1"/>
              </a:solidFill>
            </a:endParaRPr>
          </a:p>
          <a:p>
            <a:pPr indent="0" lvl="0" marL="0" marR="0" rtl="0" algn="l">
              <a:lnSpc>
                <a:spcPct val="140007"/>
              </a:lnSpc>
              <a:spcBef>
                <a:spcPts val="0"/>
              </a:spcBef>
              <a:spcAft>
                <a:spcPts val="0"/>
              </a:spcAft>
              <a:buNone/>
            </a:pPr>
            <a:r>
              <a:t/>
            </a:r>
            <a:endParaRPr b="0" i="0" sz="2652" u="none" cap="none" strike="noStrike">
              <a:solidFill>
                <a:schemeClr val="dk1"/>
              </a:solidFill>
              <a:latin typeface="Times New Roman"/>
              <a:ea typeface="Times New Roman"/>
              <a:cs typeface="Times New Roman"/>
              <a:sym typeface="Times New Roman"/>
            </a:endParaRPr>
          </a:p>
        </p:txBody>
      </p:sp>
      <p:sp>
        <p:nvSpPr>
          <p:cNvPr id="519" name="Google Shape;519;p4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5"/>
          <p:cNvSpPr txBox="1"/>
          <p:nvPr/>
        </p:nvSpPr>
        <p:spPr>
          <a:xfrm>
            <a:off x="171450" y="16467"/>
            <a:ext cx="10618200" cy="153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9975" u="none" cap="none" strike="noStrike">
                <a:solidFill>
                  <a:srgbClr val="1255CC"/>
                </a:solidFill>
                <a:latin typeface="Hanuman"/>
                <a:ea typeface="Hanuman"/>
                <a:cs typeface="Hanuman"/>
                <a:sym typeface="Hanuman"/>
              </a:rPr>
              <a:t>Future Works</a:t>
            </a:r>
            <a:endParaRPr>
              <a:solidFill>
                <a:srgbClr val="1255CC"/>
              </a:solidFill>
            </a:endParaRPr>
          </a:p>
        </p:txBody>
      </p:sp>
      <p:cxnSp>
        <p:nvCxnSpPr>
          <p:cNvPr id="525" name="Google Shape;525;p45"/>
          <p:cNvCxnSpPr/>
          <p:nvPr/>
        </p:nvCxnSpPr>
        <p:spPr>
          <a:xfrm>
            <a:off x="171450" y="1369300"/>
            <a:ext cx="16287900" cy="0"/>
          </a:xfrm>
          <a:prstGeom prst="straightConnector1">
            <a:avLst/>
          </a:prstGeom>
          <a:noFill/>
          <a:ln cap="flat" cmpd="sng" w="19050">
            <a:solidFill>
              <a:schemeClr val="dk1"/>
            </a:solidFill>
            <a:prstDash val="solid"/>
            <a:round/>
            <a:headEnd len="sm" w="sm" type="none"/>
            <a:tailEnd len="sm" w="sm" type="none"/>
          </a:ln>
        </p:spPr>
      </p:cxnSp>
      <p:sp>
        <p:nvSpPr>
          <p:cNvPr id="526" name="Google Shape;526;p45"/>
          <p:cNvSpPr txBox="1"/>
          <p:nvPr/>
        </p:nvSpPr>
        <p:spPr>
          <a:xfrm>
            <a:off x="0" y="1705670"/>
            <a:ext cx="17754000" cy="8472000"/>
          </a:xfrm>
          <a:prstGeom prst="rect">
            <a:avLst/>
          </a:prstGeom>
          <a:noFill/>
          <a:ln>
            <a:noFill/>
          </a:ln>
        </p:spPr>
        <p:txBody>
          <a:bodyPr anchorCtr="0" anchor="t" bIns="0" lIns="0" spcFirstLastPara="1" rIns="0" wrap="square" tIns="0">
            <a:spAutoFit/>
          </a:bodyPr>
          <a:lstStyle/>
          <a:p>
            <a:pPr indent="-267271" lvl="1" marL="572641" marR="0" rtl="0" algn="l">
              <a:lnSpc>
                <a:spcPct val="140007"/>
              </a:lnSpc>
              <a:spcBef>
                <a:spcPts val="0"/>
              </a:spcBef>
              <a:spcAft>
                <a:spcPts val="0"/>
              </a:spcAft>
              <a:buClr>
                <a:srgbClr val="980000"/>
              </a:buClr>
              <a:buSzPts val="2352"/>
              <a:buFont typeface="Arial"/>
              <a:buChar char="•"/>
            </a:pPr>
            <a:r>
              <a:rPr b="1" i="0" lang="en-US" sz="2352" u="none" cap="none" strike="noStrike">
                <a:solidFill>
                  <a:srgbClr val="980000"/>
                </a:solidFill>
                <a:latin typeface="Times"/>
                <a:ea typeface="Times"/>
                <a:cs typeface="Times"/>
                <a:sym typeface="Times"/>
              </a:rPr>
              <a:t>Dataset Expansion</a:t>
            </a:r>
            <a:endParaRPr sz="1100">
              <a:solidFill>
                <a:srgbClr val="980000"/>
              </a:solidFill>
            </a:endParaRPr>
          </a:p>
          <a:p>
            <a:pPr indent="-362711" lvl="2" marL="1145283" marR="0" rtl="0" algn="l">
              <a:lnSpc>
                <a:spcPct val="140007"/>
              </a:lnSpc>
              <a:spcBef>
                <a:spcPts val="0"/>
              </a:spcBef>
              <a:spcAft>
                <a:spcPts val="0"/>
              </a:spcAft>
              <a:buClr>
                <a:schemeClr val="dk1"/>
              </a:buClr>
              <a:buSzPts val="2352"/>
              <a:buFont typeface="Arial"/>
              <a:buChar char="⚬"/>
            </a:pPr>
            <a:r>
              <a:rPr b="0" i="0" lang="en-US" sz="2352" u="none" cap="none" strike="noStrike">
                <a:solidFill>
                  <a:schemeClr val="dk1"/>
                </a:solidFill>
                <a:latin typeface="Times New Roman"/>
                <a:ea typeface="Times New Roman"/>
                <a:cs typeface="Times New Roman"/>
                <a:sym typeface="Times New Roman"/>
              </a:rPr>
              <a:t>Incorporate more diverse SPECT scan images from multiple medical sources to improve model generalization.</a:t>
            </a:r>
            <a:endParaRPr sz="1100">
              <a:solidFill>
                <a:schemeClr val="dk1"/>
              </a:solidFill>
            </a:endParaRPr>
          </a:p>
          <a:p>
            <a:pPr indent="-267271" lvl="1" marL="572641" marR="0" rtl="0" algn="l">
              <a:lnSpc>
                <a:spcPct val="140007"/>
              </a:lnSpc>
              <a:spcBef>
                <a:spcPts val="0"/>
              </a:spcBef>
              <a:spcAft>
                <a:spcPts val="0"/>
              </a:spcAft>
              <a:buClr>
                <a:srgbClr val="980000"/>
              </a:buClr>
              <a:buSzPts val="2352"/>
              <a:buFont typeface="Arial"/>
              <a:buChar char="•"/>
            </a:pPr>
            <a:r>
              <a:rPr b="0" i="0" lang="en-US" sz="2352" u="none" cap="none" strike="noStrike">
                <a:solidFill>
                  <a:srgbClr val="980000"/>
                </a:solidFill>
                <a:latin typeface="Times New Roman"/>
                <a:ea typeface="Times New Roman"/>
                <a:cs typeface="Times New Roman"/>
                <a:sym typeface="Times New Roman"/>
              </a:rPr>
              <a:t> </a:t>
            </a:r>
            <a:r>
              <a:rPr b="1" i="0" lang="en-US" sz="2352" u="none" cap="none" strike="noStrike">
                <a:solidFill>
                  <a:srgbClr val="980000"/>
                </a:solidFill>
                <a:latin typeface="Times"/>
                <a:ea typeface="Times"/>
                <a:cs typeface="Times"/>
                <a:sym typeface="Times"/>
              </a:rPr>
              <a:t>Advanced Augmentation Techniques</a:t>
            </a:r>
            <a:endParaRPr sz="1100">
              <a:solidFill>
                <a:srgbClr val="980000"/>
              </a:solidFill>
            </a:endParaRPr>
          </a:p>
          <a:p>
            <a:pPr indent="-362711" lvl="2" marL="1145283" marR="0" rtl="0" algn="l">
              <a:lnSpc>
                <a:spcPct val="140007"/>
              </a:lnSpc>
              <a:spcBef>
                <a:spcPts val="0"/>
              </a:spcBef>
              <a:spcAft>
                <a:spcPts val="0"/>
              </a:spcAft>
              <a:buClr>
                <a:schemeClr val="dk1"/>
              </a:buClr>
              <a:buSzPts val="2352"/>
              <a:buFont typeface="Arial"/>
              <a:buChar char="⚬"/>
            </a:pPr>
            <a:r>
              <a:rPr b="0" i="0" lang="en-US" sz="2352" u="none" cap="none" strike="noStrike">
                <a:solidFill>
                  <a:schemeClr val="dk1"/>
                </a:solidFill>
                <a:latin typeface="Times New Roman"/>
                <a:ea typeface="Times New Roman"/>
                <a:cs typeface="Times New Roman"/>
                <a:sym typeface="Times New Roman"/>
              </a:rPr>
              <a:t>Further exploration of GAN and diffusion-based augmentation for better results  </a:t>
            </a:r>
            <a:endParaRPr sz="1100">
              <a:solidFill>
                <a:schemeClr val="dk1"/>
              </a:solidFill>
            </a:endParaRPr>
          </a:p>
          <a:p>
            <a:pPr indent="-267271" lvl="1" marL="572641" marR="0" rtl="0" algn="l">
              <a:lnSpc>
                <a:spcPct val="140007"/>
              </a:lnSpc>
              <a:spcBef>
                <a:spcPts val="0"/>
              </a:spcBef>
              <a:spcAft>
                <a:spcPts val="0"/>
              </a:spcAft>
              <a:buClr>
                <a:schemeClr val="dk1"/>
              </a:buClr>
              <a:buSzPts val="2352"/>
              <a:buFont typeface="Arial"/>
              <a:buChar char="•"/>
            </a:pPr>
            <a:r>
              <a:rPr b="0" i="0" lang="en-US" sz="2352" u="none" cap="none" strike="noStrike">
                <a:solidFill>
                  <a:schemeClr val="dk1"/>
                </a:solidFill>
                <a:latin typeface="Times New Roman"/>
                <a:ea typeface="Times New Roman"/>
                <a:cs typeface="Times New Roman"/>
                <a:sym typeface="Times New Roman"/>
              </a:rPr>
              <a:t> </a:t>
            </a:r>
            <a:r>
              <a:rPr b="1" i="0" lang="en-US" sz="2352" u="none" cap="none" strike="noStrike">
                <a:solidFill>
                  <a:srgbClr val="980000"/>
                </a:solidFill>
                <a:latin typeface="Times"/>
                <a:ea typeface="Times"/>
                <a:cs typeface="Times"/>
                <a:sym typeface="Times"/>
              </a:rPr>
              <a:t>New Loss functions and Validation techniques</a:t>
            </a:r>
            <a:r>
              <a:rPr b="0" i="0" lang="en-US" sz="2352" u="none" cap="none" strike="noStrike">
                <a:solidFill>
                  <a:srgbClr val="980000"/>
                </a:solidFill>
                <a:latin typeface="Times New Roman"/>
                <a:ea typeface="Times New Roman"/>
                <a:cs typeface="Times New Roman"/>
                <a:sym typeface="Times New Roman"/>
              </a:rPr>
              <a:t> </a:t>
            </a:r>
            <a:endParaRPr sz="1100">
              <a:solidFill>
                <a:srgbClr val="980000"/>
              </a:solidFill>
            </a:endParaRPr>
          </a:p>
          <a:p>
            <a:pPr indent="-362711" lvl="2" marL="1145283" marR="0" rtl="0" algn="l">
              <a:lnSpc>
                <a:spcPct val="140007"/>
              </a:lnSpc>
              <a:spcBef>
                <a:spcPts val="0"/>
              </a:spcBef>
              <a:spcAft>
                <a:spcPts val="0"/>
              </a:spcAft>
              <a:buClr>
                <a:schemeClr val="dk1"/>
              </a:buClr>
              <a:buSzPts val="2352"/>
              <a:buFont typeface="Arial"/>
              <a:buChar char="⚬"/>
            </a:pPr>
            <a:r>
              <a:rPr b="0" i="0" lang="en-US" sz="2352" u="none" cap="none" strike="noStrike">
                <a:solidFill>
                  <a:schemeClr val="dk1"/>
                </a:solidFill>
                <a:latin typeface="Times New Roman"/>
                <a:ea typeface="Times New Roman"/>
                <a:cs typeface="Times New Roman"/>
                <a:sym typeface="Times New Roman"/>
              </a:rPr>
              <a:t>There exist Loss functions that are more tailored for class imbalance but some exploration is required to determine and contrast their abilities </a:t>
            </a:r>
            <a:endParaRPr sz="1100">
              <a:solidFill>
                <a:schemeClr val="dk1"/>
              </a:solidFill>
            </a:endParaRPr>
          </a:p>
          <a:p>
            <a:pPr indent="-362711" lvl="2" marL="1145283" marR="0" rtl="0" algn="l">
              <a:lnSpc>
                <a:spcPct val="140007"/>
              </a:lnSpc>
              <a:spcBef>
                <a:spcPts val="0"/>
              </a:spcBef>
              <a:spcAft>
                <a:spcPts val="0"/>
              </a:spcAft>
              <a:buClr>
                <a:schemeClr val="dk1"/>
              </a:buClr>
              <a:buSzPts val="2352"/>
              <a:buFont typeface="Arial"/>
              <a:buChar char="⚬"/>
            </a:pPr>
            <a:r>
              <a:rPr b="0" i="0" lang="en-US" sz="2352" u="none" cap="none" strike="noStrike">
                <a:solidFill>
                  <a:schemeClr val="dk1"/>
                </a:solidFill>
                <a:latin typeface="Times New Roman"/>
                <a:ea typeface="Times New Roman"/>
                <a:cs typeface="Times New Roman"/>
                <a:sym typeface="Times New Roman"/>
              </a:rPr>
              <a:t>We would like to experiment with validation techniques like K-Fold, leave-one-out which can elevate model performance </a:t>
            </a:r>
            <a:endParaRPr sz="1100">
              <a:solidFill>
                <a:schemeClr val="dk1"/>
              </a:solidFill>
            </a:endParaRPr>
          </a:p>
          <a:p>
            <a:pPr indent="-267271" lvl="1" marL="572641" marR="0" rtl="0" algn="l">
              <a:lnSpc>
                <a:spcPct val="140007"/>
              </a:lnSpc>
              <a:spcBef>
                <a:spcPts val="0"/>
              </a:spcBef>
              <a:spcAft>
                <a:spcPts val="0"/>
              </a:spcAft>
              <a:buClr>
                <a:srgbClr val="980000"/>
              </a:buClr>
              <a:buSzPts val="2352"/>
              <a:buFont typeface="Arial"/>
              <a:buChar char="•"/>
            </a:pPr>
            <a:r>
              <a:rPr b="1" i="0" lang="en-US" sz="2352" u="none" cap="none" strike="noStrike">
                <a:solidFill>
                  <a:srgbClr val="980000"/>
                </a:solidFill>
                <a:latin typeface="Times"/>
                <a:ea typeface="Times"/>
                <a:cs typeface="Times"/>
                <a:sym typeface="Times"/>
              </a:rPr>
              <a:t>Ensemble Learning Approaches</a:t>
            </a:r>
            <a:endParaRPr sz="1100">
              <a:solidFill>
                <a:srgbClr val="980000"/>
              </a:solidFill>
            </a:endParaRPr>
          </a:p>
          <a:p>
            <a:pPr indent="-362711" lvl="2" marL="1145283" marR="0" rtl="0" algn="l">
              <a:lnSpc>
                <a:spcPct val="140007"/>
              </a:lnSpc>
              <a:spcBef>
                <a:spcPts val="0"/>
              </a:spcBef>
              <a:spcAft>
                <a:spcPts val="0"/>
              </a:spcAft>
              <a:buClr>
                <a:schemeClr val="dk1"/>
              </a:buClr>
              <a:buSzPts val="2352"/>
              <a:buFont typeface="Arial"/>
              <a:buChar char="⚬"/>
            </a:pPr>
            <a:r>
              <a:rPr b="0" i="0" lang="en-US" sz="2352" u="none" cap="none" strike="noStrike">
                <a:solidFill>
                  <a:schemeClr val="dk1"/>
                </a:solidFill>
                <a:latin typeface="Times New Roman"/>
                <a:ea typeface="Times New Roman"/>
                <a:cs typeface="Times New Roman"/>
                <a:sym typeface="Times New Roman"/>
              </a:rPr>
              <a:t>Combine multiple deep-learning models to achieve higher classification accuracy and robustness.</a:t>
            </a:r>
            <a:endParaRPr sz="1100">
              <a:solidFill>
                <a:schemeClr val="dk1"/>
              </a:solidFill>
            </a:endParaRPr>
          </a:p>
          <a:p>
            <a:pPr indent="-362711" lvl="2" marL="1145283" marR="0" rtl="0" algn="l">
              <a:lnSpc>
                <a:spcPct val="140007"/>
              </a:lnSpc>
              <a:spcBef>
                <a:spcPts val="0"/>
              </a:spcBef>
              <a:spcAft>
                <a:spcPts val="0"/>
              </a:spcAft>
              <a:buClr>
                <a:schemeClr val="dk1"/>
              </a:buClr>
              <a:buSzPts val="2352"/>
              <a:buFont typeface="Arial"/>
              <a:buChar char="⚬"/>
            </a:pPr>
            <a:r>
              <a:rPr b="0" i="0" lang="en-US" sz="2352" u="none" cap="none" strike="noStrike">
                <a:solidFill>
                  <a:schemeClr val="dk1"/>
                </a:solidFill>
                <a:latin typeface="Times New Roman"/>
                <a:ea typeface="Times New Roman"/>
                <a:cs typeface="Times New Roman"/>
                <a:sym typeface="Times New Roman"/>
              </a:rPr>
              <a:t>Work on incorporating Blood work and T3 and T4 hormone levels for an end-to-end diagnostic tool.</a:t>
            </a:r>
            <a:endParaRPr sz="1100">
              <a:solidFill>
                <a:schemeClr val="dk1"/>
              </a:solidFill>
            </a:endParaRPr>
          </a:p>
          <a:p>
            <a:pPr indent="-267271" lvl="1" marL="572641" marR="0" rtl="0" algn="l">
              <a:lnSpc>
                <a:spcPct val="140007"/>
              </a:lnSpc>
              <a:spcBef>
                <a:spcPts val="0"/>
              </a:spcBef>
              <a:spcAft>
                <a:spcPts val="0"/>
              </a:spcAft>
              <a:buClr>
                <a:srgbClr val="980000"/>
              </a:buClr>
              <a:buSzPts val="2352"/>
              <a:buFont typeface="Arial"/>
              <a:buChar char="•"/>
            </a:pPr>
            <a:r>
              <a:rPr b="1" i="0" lang="en-US" sz="2352" u="none" cap="none" strike="noStrike">
                <a:solidFill>
                  <a:srgbClr val="980000"/>
                </a:solidFill>
                <a:latin typeface="Times"/>
                <a:ea typeface="Times"/>
                <a:cs typeface="Times"/>
                <a:sym typeface="Times"/>
              </a:rPr>
              <a:t>Real-World Deployment</a:t>
            </a:r>
            <a:endParaRPr sz="1100">
              <a:solidFill>
                <a:srgbClr val="980000"/>
              </a:solidFill>
            </a:endParaRPr>
          </a:p>
          <a:p>
            <a:pPr indent="-362711" lvl="2" marL="1145283" marR="0" rtl="0" algn="l">
              <a:lnSpc>
                <a:spcPct val="140007"/>
              </a:lnSpc>
              <a:spcBef>
                <a:spcPts val="0"/>
              </a:spcBef>
              <a:spcAft>
                <a:spcPts val="0"/>
              </a:spcAft>
              <a:buClr>
                <a:schemeClr val="dk1"/>
              </a:buClr>
              <a:buSzPts val="2352"/>
              <a:buFont typeface="Arial"/>
              <a:buChar char="⚬"/>
            </a:pPr>
            <a:r>
              <a:rPr b="0" i="0" lang="en-US" sz="2352" u="none" cap="none" strike="noStrike">
                <a:solidFill>
                  <a:schemeClr val="dk1"/>
                </a:solidFill>
                <a:latin typeface="Times New Roman"/>
                <a:ea typeface="Times New Roman"/>
                <a:cs typeface="Times New Roman"/>
                <a:sym typeface="Times New Roman"/>
              </a:rPr>
              <a:t>Optimize model implementation for edge devices and cloud-based medical systems.</a:t>
            </a:r>
            <a:endParaRPr sz="1100">
              <a:solidFill>
                <a:schemeClr val="dk1"/>
              </a:solidFill>
            </a:endParaRPr>
          </a:p>
          <a:p>
            <a:pPr indent="-267271" lvl="1" marL="572641" marR="0" rtl="0" algn="l">
              <a:lnSpc>
                <a:spcPct val="140007"/>
              </a:lnSpc>
              <a:spcBef>
                <a:spcPts val="0"/>
              </a:spcBef>
              <a:spcAft>
                <a:spcPts val="0"/>
              </a:spcAft>
              <a:buClr>
                <a:schemeClr val="dk1"/>
              </a:buClr>
              <a:buSzPts val="2352"/>
              <a:buFont typeface="Arial"/>
              <a:buChar char="•"/>
            </a:pPr>
            <a:r>
              <a:rPr b="0" i="0" lang="en-US" sz="2352" u="none" cap="none" strike="noStrike">
                <a:solidFill>
                  <a:schemeClr val="dk1"/>
                </a:solidFill>
                <a:latin typeface="Times New Roman"/>
                <a:ea typeface="Times New Roman"/>
                <a:cs typeface="Times New Roman"/>
                <a:sym typeface="Times New Roman"/>
              </a:rPr>
              <a:t> </a:t>
            </a:r>
            <a:r>
              <a:rPr b="1" i="0" lang="en-US" sz="2352" u="none" cap="none" strike="noStrike">
                <a:solidFill>
                  <a:srgbClr val="980000"/>
                </a:solidFill>
                <a:latin typeface="Times"/>
                <a:ea typeface="Times"/>
                <a:cs typeface="Times"/>
                <a:sym typeface="Times"/>
              </a:rPr>
              <a:t>Model Interpretability &amp; Explainability using Explainable AI</a:t>
            </a:r>
            <a:endParaRPr sz="1100">
              <a:solidFill>
                <a:srgbClr val="980000"/>
              </a:solidFill>
            </a:endParaRPr>
          </a:p>
          <a:p>
            <a:pPr indent="-362711" lvl="2" marL="1145283" marR="0" rtl="0" algn="l">
              <a:lnSpc>
                <a:spcPct val="140007"/>
              </a:lnSpc>
              <a:spcBef>
                <a:spcPts val="0"/>
              </a:spcBef>
              <a:spcAft>
                <a:spcPts val="0"/>
              </a:spcAft>
              <a:buClr>
                <a:schemeClr val="dk1"/>
              </a:buClr>
              <a:buSzPts val="2352"/>
              <a:buFont typeface="Arial"/>
              <a:buChar char="⚬"/>
            </a:pPr>
            <a:r>
              <a:rPr b="0" i="0" lang="en-US" sz="2352" u="none" cap="none" strike="noStrike">
                <a:solidFill>
                  <a:schemeClr val="dk1"/>
                </a:solidFill>
                <a:latin typeface="Times New Roman"/>
                <a:ea typeface="Times New Roman"/>
                <a:cs typeface="Times New Roman"/>
                <a:sym typeface="Times New Roman"/>
              </a:rPr>
              <a:t>Use techniques like Grad-CAM to understand model decisions and improve trust in AI-assisted diagnosis.</a:t>
            </a:r>
            <a:endParaRPr sz="1100">
              <a:solidFill>
                <a:schemeClr val="dk1"/>
              </a:solidFill>
            </a:endParaRPr>
          </a:p>
          <a:p>
            <a:pPr indent="0" lvl="0" marL="0" marR="0" rtl="0" algn="l">
              <a:lnSpc>
                <a:spcPct val="140007"/>
              </a:lnSpc>
              <a:spcBef>
                <a:spcPts val="0"/>
              </a:spcBef>
              <a:spcAft>
                <a:spcPts val="0"/>
              </a:spcAft>
              <a:buNone/>
            </a:pPr>
            <a:r>
              <a:t/>
            </a:r>
            <a:endParaRPr b="0" i="0" sz="2352" u="none" cap="none" strike="noStrike">
              <a:solidFill>
                <a:schemeClr val="dk1"/>
              </a:solidFill>
              <a:latin typeface="Times New Roman"/>
              <a:ea typeface="Times New Roman"/>
              <a:cs typeface="Times New Roman"/>
              <a:sym typeface="Times New Roman"/>
            </a:endParaRPr>
          </a:p>
          <a:p>
            <a:pPr indent="0" lvl="0" marL="0" marR="0" rtl="0" algn="l">
              <a:lnSpc>
                <a:spcPct val="140007"/>
              </a:lnSpc>
              <a:spcBef>
                <a:spcPts val="0"/>
              </a:spcBef>
              <a:spcAft>
                <a:spcPts val="0"/>
              </a:spcAft>
              <a:buNone/>
            </a:pPr>
            <a:r>
              <a:t/>
            </a:r>
            <a:endParaRPr b="0" i="0" sz="2352" u="none" cap="none" strike="noStrike">
              <a:solidFill>
                <a:schemeClr val="dk1"/>
              </a:solidFill>
              <a:latin typeface="Times New Roman"/>
              <a:ea typeface="Times New Roman"/>
              <a:cs typeface="Times New Roman"/>
              <a:sym typeface="Times New Roman"/>
            </a:endParaRPr>
          </a:p>
        </p:txBody>
      </p:sp>
      <p:sp>
        <p:nvSpPr>
          <p:cNvPr id="527" name="Google Shape;527;p4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6"/>
          <p:cNvSpPr txBox="1"/>
          <p:nvPr/>
        </p:nvSpPr>
        <p:spPr>
          <a:xfrm>
            <a:off x="171450" y="232342"/>
            <a:ext cx="7974900" cy="1153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492" u="none" cap="none" strike="noStrike">
                <a:solidFill>
                  <a:srgbClr val="1255CC"/>
                </a:solidFill>
                <a:latin typeface="Hanuman"/>
                <a:ea typeface="Hanuman"/>
                <a:cs typeface="Hanuman"/>
                <a:sym typeface="Hanuman"/>
              </a:rPr>
              <a:t>Refrences</a:t>
            </a:r>
            <a:endParaRPr>
              <a:solidFill>
                <a:srgbClr val="1255CC"/>
              </a:solidFill>
            </a:endParaRPr>
          </a:p>
        </p:txBody>
      </p:sp>
      <p:cxnSp>
        <p:nvCxnSpPr>
          <p:cNvPr id="533" name="Google Shape;533;p46"/>
          <p:cNvCxnSpPr/>
          <p:nvPr/>
        </p:nvCxnSpPr>
        <p:spPr>
          <a:xfrm>
            <a:off x="0" y="1250315"/>
            <a:ext cx="16287750" cy="0"/>
          </a:xfrm>
          <a:prstGeom prst="straightConnector1">
            <a:avLst/>
          </a:prstGeom>
          <a:noFill/>
          <a:ln cap="flat" cmpd="sng" w="19050">
            <a:solidFill>
              <a:schemeClr val="dk1"/>
            </a:solidFill>
            <a:prstDash val="solid"/>
            <a:round/>
            <a:headEnd len="sm" w="sm" type="none"/>
            <a:tailEnd len="sm" w="sm" type="none"/>
          </a:ln>
        </p:spPr>
      </p:cxnSp>
      <p:sp>
        <p:nvSpPr>
          <p:cNvPr id="534" name="Google Shape;534;p46"/>
          <p:cNvSpPr txBox="1"/>
          <p:nvPr/>
        </p:nvSpPr>
        <p:spPr>
          <a:xfrm>
            <a:off x="0" y="1530558"/>
            <a:ext cx="17947200" cy="8725500"/>
          </a:xfrm>
          <a:prstGeom prst="rect">
            <a:avLst/>
          </a:prstGeom>
          <a:noFill/>
          <a:ln>
            <a:noFill/>
          </a:ln>
        </p:spPr>
        <p:txBody>
          <a:bodyPr anchorCtr="0" anchor="t" bIns="0" lIns="0" spcFirstLastPara="1" rIns="0" wrap="square" tIns="0">
            <a:spAutoFit/>
          </a:bodyPr>
          <a:lstStyle/>
          <a:p>
            <a:pPr indent="-304800" lvl="0" marL="457200" marR="0" rtl="0" algn="l">
              <a:lnSpc>
                <a:spcPct val="140119"/>
              </a:lnSpc>
              <a:spcBef>
                <a:spcPts val="0"/>
              </a:spcBef>
              <a:spcAft>
                <a:spcPts val="0"/>
              </a:spcAft>
              <a:buSzPts val="1200"/>
              <a:buFont typeface="Times"/>
              <a:buAutoNum type="arabicPeriod"/>
            </a:pPr>
            <a:r>
              <a:rPr b="1" i="0" lang="en-US" sz="1200" u="sng" cap="none" strike="noStrike">
                <a:solidFill>
                  <a:schemeClr val="dk1"/>
                </a:solidFill>
                <a:latin typeface="Times"/>
                <a:ea typeface="Times"/>
                <a:cs typeface="Times"/>
                <a:sym typeface="Times"/>
                <a:hlinkClick r:id="rId3">
                  <a:extLst>
                    <a:ext uri="{A12FA001-AC4F-418D-AE19-62706E023703}">
                      <ahyp:hlinkClr val="tx"/>
                    </a:ext>
                  </a:extLst>
                </a:hlinkClick>
              </a:rPr>
              <a:t>De Leo, S., Lee, S. Y., &amp; Braverman, L. E. (2016). Hyperthyroidism. The Lancet, 388(10047), 906-918. https://doi.org/10.1016/S0140-6736(16)00278-6</a:t>
            </a:r>
            <a:endParaRPr sz="1200">
              <a:solidFill>
                <a:schemeClr val="dk1"/>
              </a:solidFill>
            </a:endParaRPr>
          </a:p>
          <a:p>
            <a:pPr indent="-304800" lvl="0" marL="457200" marR="0" rtl="0" algn="l">
              <a:lnSpc>
                <a:spcPct val="140119"/>
              </a:lnSpc>
              <a:spcBef>
                <a:spcPts val="0"/>
              </a:spcBef>
              <a:spcAft>
                <a:spcPts val="0"/>
              </a:spcAft>
              <a:buSzPts val="1200"/>
              <a:buFont typeface="Times New Roman"/>
              <a:buAutoNum type="arabicPeriod"/>
            </a:pPr>
            <a:r>
              <a:rPr b="0" i="0" lang="en-US" sz="1200" u="sng" cap="none" strike="noStrike">
                <a:solidFill>
                  <a:schemeClr val="dk1"/>
                </a:solidFill>
                <a:latin typeface="Times New Roman"/>
                <a:ea typeface="Times New Roman"/>
                <a:cs typeface="Times New Roman"/>
                <a:sym typeface="Times New Roman"/>
                <a:hlinkClick r:id="rId4">
                  <a:extLst>
                    <a:ext uri="{A12FA001-AC4F-418D-AE19-62706E023703}">
                      <ahyp:hlinkClr val="tx"/>
                    </a:ext>
                  </a:extLst>
                </a:hlinkClick>
              </a:rPr>
              <a:t>Unnikrishnan AG, Menon UV. Thyroid disorders in India: An epidemiological perspective. Indian J Endocrinol Metab. 2011 Jul15(Suppl 2):S78-81. doi: 10.4103/2230-8210.83329. PMID: 21966658 PMCID: PMC3169866.</a:t>
            </a:r>
            <a:endParaRPr sz="1200">
              <a:solidFill>
                <a:schemeClr val="dk1"/>
              </a:solidFill>
            </a:endParaRPr>
          </a:p>
          <a:p>
            <a:pPr indent="-304800" lvl="0" marL="457200" marR="0" rtl="0" algn="l">
              <a:lnSpc>
                <a:spcPct val="140119"/>
              </a:lnSpc>
              <a:spcBef>
                <a:spcPts val="0"/>
              </a:spcBef>
              <a:spcAft>
                <a:spcPts val="0"/>
              </a:spcAft>
              <a:buSzPts val="1200"/>
              <a:buFont typeface="Times New Roman"/>
              <a:buAutoNum type="arabicPeriod"/>
            </a:pPr>
            <a:r>
              <a:rPr b="0" i="0" lang="en-US" sz="1200" u="sng" cap="none" strike="noStrike">
                <a:solidFill>
                  <a:schemeClr val="dk1"/>
                </a:solidFill>
                <a:latin typeface="Times New Roman"/>
                <a:ea typeface="Times New Roman"/>
                <a:cs typeface="Times New Roman"/>
                <a:sym typeface="Times New Roman"/>
                <a:hlinkClick r:id="rId5">
                  <a:extLst>
                    <a:ext uri="{A12FA001-AC4F-418D-AE19-62706E023703}">
                      <ahyp:hlinkClr val="tx"/>
                    </a:ext>
                  </a:extLst>
                </a:hlinkClick>
              </a:rPr>
              <a:t>SPECT: Thyroid scan and uptake, Radiology.org</a:t>
            </a:r>
            <a:endParaRPr sz="1200">
              <a:solidFill>
                <a:schemeClr val="dk1"/>
              </a:solidFill>
            </a:endParaRPr>
          </a:p>
          <a:p>
            <a:pPr indent="-304800" lvl="0" marL="457200" marR="0" rtl="0" algn="l">
              <a:lnSpc>
                <a:spcPct val="140119"/>
              </a:lnSpc>
              <a:spcBef>
                <a:spcPts val="0"/>
              </a:spcBef>
              <a:spcAft>
                <a:spcPts val="0"/>
              </a:spcAft>
              <a:buSzPts val="1200"/>
              <a:buFont typeface="Times New Roman"/>
              <a:buAutoNum type="arabicPeriod"/>
            </a:pPr>
            <a:r>
              <a:rPr b="0" i="0" lang="en-US" sz="1200" u="sng" cap="none" strike="noStrike">
                <a:solidFill>
                  <a:schemeClr val="dk1"/>
                </a:solidFill>
                <a:latin typeface="Times New Roman"/>
                <a:ea typeface="Times New Roman"/>
                <a:cs typeface="Times New Roman"/>
                <a:sym typeface="Times New Roman"/>
                <a:hlinkClick r:id="rId6">
                  <a:extLst>
                    <a:ext uri="{A12FA001-AC4F-418D-AE19-62706E023703}">
                      <ahyp:hlinkClr val="tx"/>
                    </a:ext>
                  </a:extLst>
                </a:hlinkClick>
              </a:rPr>
              <a:t>Lee, Sun Y., and Elizabeth N. Pearce. "Hyperthyroidism: a review." Jama 330.15 (2023): 1472-1483.</a:t>
            </a:r>
            <a:endParaRPr sz="1200">
              <a:solidFill>
                <a:schemeClr val="dk1"/>
              </a:solidFill>
            </a:endParaRPr>
          </a:p>
          <a:p>
            <a:pPr indent="-304800" lvl="0" marL="457200" marR="0" rtl="0" algn="l">
              <a:lnSpc>
                <a:spcPct val="140119"/>
              </a:lnSpc>
              <a:spcBef>
                <a:spcPts val="0"/>
              </a:spcBef>
              <a:spcAft>
                <a:spcPts val="0"/>
              </a:spcAft>
              <a:buSzPts val="1200"/>
              <a:buFont typeface="Times New Roman"/>
              <a:buAutoNum type="arabicPeriod"/>
            </a:pPr>
            <a:r>
              <a:rPr b="0" i="0" lang="en-US" sz="1200" u="sng" cap="none" strike="noStrike">
                <a:solidFill>
                  <a:schemeClr val="dk1"/>
                </a:solidFill>
                <a:latin typeface="Times New Roman"/>
                <a:ea typeface="Times New Roman"/>
                <a:cs typeface="Times New Roman"/>
                <a:sym typeface="Times New Roman"/>
                <a:hlinkClick r:id="rId7">
                  <a:extLst>
                    <a:ext uri="{A12FA001-AC4F-418D-AE19-62706E023703}">
                      <ahyp:hlinkClr val="tx"/>
                    </a:ext>
                  </a:extLst>
                </a:hlinkClick>
              </a:rPr>
              <a:t>Goodfellow, Ian, Jean Pouget-Abadie, Mehdi Mirza, Bing Xu, David Warde-Farley, Sherjil Ozair, Aaron Courville, and Yoshua Bengio. "Generative adversarial networks." Communications of the ACM 63, no. 11 (2020): 139-144.</a:t>
            </a:r>
            <a:endParaRPr sz="1200">
              <a:solidFill>
                <a:schemeClr val="dk1"/>
              </a:solidFill>
            </a:endParaRPr>
          </a:p>
          <a:p>
            <a:pPr indent="-304800" lvl="0" marL="457200" marR="0" rtl="0" algn="l">
              <a:lnSpc>
                <a:spcPct val="140119"/>
              </a:lnSpc>
              <a:spcBef>
                <a:spcPts val="0"/>
              </a:spcBef>
              <a:spcAft>
                <a:spcPts val="0"/>
              </a:spcAft>
              <a:buSzPts val="1200"/>
              <a:buFont typeface="Times New Roman"/>
              <a:buAutoNum type="arabicPeriod"/>
            </a:pPr>
            <a:r>
              <a:rPr b="0" i="0" lang="en-US" sz="1200" u="sng" cap="none" strike="noStrike">
                <a:solidFill>
                  <a:schemeClr val="dk1"/>
                </a:solidFill>
                <a:latin typeface="Times New Roman"/>
                <a:ea typeface="Times New Roman"/>
                <a:cs typeface="Times New Roman"/>
                <a:sym typeface="Times New Roman"/>
                <a:hlinkClick r:id="rId8">
                  <a:extLst>
                    <a:ext uri="{A12FA001-AC4F-418D-AE19-62706E023703}">
                      <ahyp:hlinkClr val="tx"/>
                    </a:ext>
                  </a:extLst>
                </a:hlinkClick>
              </a:rPr>
              <a:t>"SMOTE: Synthetic Minority Over-sampling Technique", Nitesh V. Chawla, Kevin W. Bowyer, Lawrence O. Hall, W. Philip Kegelmeye</a:t>
            </a:r>
            <a:endParaRPr sz="1200">
              <a:solidFill>
                <a:schemeClr val="dk1"/>
              </a:solidFill>
            </a:endParaRPr>
          </a:p>
          <a:p>
            <a:pPr indent="-304800" lvl="0" marL="457200" marR="0" rtl="0" algn="l">
              <a:lnSpc>
                <a:spcPct val="140119"/>
              </a:lnSpc>
              <a:spcBef>
                <a:spcPts val="0"/>
              </a:spcBef>
              <a:spcAft>
                <a:spcPts val="0"/>
              </a:spcAft>
              <a:buSzPts val="1200"/>
              <a:buFont typeface="Times New Roman"/>
              <a:buAutoNum type="arabicPeriod"/>
            </a:pPr>
            <a:r>
              <a:rPr b="0" i="0" lang="en-US" sz="1200" u="sng" cap="none" strike="noStrike">
                <a:solidFill>
                  <a:schemeClr val="dk1"/>
                </a:solidFill>
                <a:latin typeface="Times New Roman"/>
                <a:ea typeface="Times New Roman"/>
                <a:cs typeface="Times New Roman"/>
                <a:sym typeface="Times New Roman"/>
                <a:hlinkClick r:id="rId9">
                  <a:extLst>
                    <a:ext uri="{A12FA001-AC4F-418D-AE19-62706E023703}">
                      <ahyp:hlinkClr val="tx"/>
                    </a:ext>
                  </a:extLst>
                </a:hlinkClick>
              </a:rPr>
              <a:t>D. L. Wilson, "Asymptotic Properties of Nearest Neighbor Rules Using Edited Data," in IEEE Transactions on Systems, Man, and Cybernetics, vol. SMC-2, no. 3, pp. 408-421, July 1972, doi: 10.1109/TSMC.1972.4309137.</a:t>
            </a:r>
            <a:endParaRPr sz="1200">
              <a:solidFill>
                <a:schemeClr val="dk1"/>
              </a:solidFill>
            </a:endParaRPr>
          </a:p>
          <a:p>
            <a:pPr indent="-304800" lvl="0" marL="457200" marR="0" rtl="0" algn="l">
              <a:lnSpc>
                <a:spcPct val="140119"/>
              </a:lnSpc>
              <a:spcBef>
                <a:spcPts val="0"/>
              </a:spcBef>
              <a:spcAft>
                <a:spcPts val="0"/>
              </a:spcAft>
              <a:buSzPts val="1200"/>
              <a:buFont typeface="Times New Roman"/>
              <a:buAutoNum type="arabicPeriod"/>
            </a:pPr>
            <a:r>
              <a:rPr b="0" i="0" lang="en-US" sz="1200" u="sng" cap="none" strike="noStrike">
                <a:solidFill>
                  <a:schemeClr val="dk1"/>
                </a:solidFill>
                <a:latin typeface="Times New Roman"/>
                <a:ea typeface="Times New Roman"/>
                <a:cs typeface="Times New Roman"/>
                <a:sym typeface="Times New Roman"/>
                <a:hlinkClick r:id="rId10">
                  <a:extLst>
                    <a:ext uri="{A12FA001-AC4F-418D-AE19-62706E023703}">
                      <ahyp:hlinkClr val="tx"/>
                    </a:ext>
                  </a:extLst>
                </a:hlinkClick>
              </a:rPr>
              <a:t>Zhang, Hongyi. "mixup: Beyond empirical risk minimisation." arXiv preprint arXiv:1710.09412 (2017).</a:t>
            </a:r>
            <a:endParaRPr sz="1200">
              <a:solidFill>
                <a:schemeClr val="dk1"/>
              </a:solidFill>
            </a:endParaRPr>
          </a:p>
          <a:p>
            <a:pPr indent="-304800" lvl="0" marL="457200" marR="0" rtl="0" algn="l">
              <a:lnSpc>
                <a:spcPct val="140119"/>
              </a:lnSpc>
              <a:spcBef>
                <a:spcPts val="0"/>
              </a:spcBef>
              <a:spcAft>
                <a:spcPts val="0"/>
              </a:spcAft>
              <a:buSzPts val="1200"/>
              <a:buFont typeface="Times New Roman"/>
              <a:buAutoNum type="arabicPeriod"/>
            </a:pPr>
            <a:r>
              <a:rPr b="0" i="0" lang="en-US" sz="1200" u="sng" cap="none" strike="noStrike">
                <a:solidFill>
                  <a:schemeClr val="dk1"/>
                </a:solidFill>
                <a:latin typeface="Times New Roman"/>
                <a:ea typeface="Times New Roman"/>
                <a:cs typeface="Times New Roman"/>
                <a:sym typeface="Times New Roman"/>
                <a:hlinkClick r:id="rId11">
                  <a:extLst>
                    <a:ext uri="{A12FA001-AC4F-418D-AE19-62706E023703}">
                      <ahyp:hlinkClr val="tx"/>
                    </a:ext>
                  </a:extLst>
                </a:hlinkClick>
              </a:rPr>
              <a:t>Krizhevsky, A., Sutskever, I., &amp; Hinton, G. E. (2012). ImageNet classification with deep convolutional neural networks. In Advances in Neural Information Processing Systems (NIPS) (Vol. 25, pp. 1097-1105).</a:t>
            </a:r>
            <a:endParaRPr sz="1200">
              <a:solidFill>
                <a:schemeClr val="dk1"/>
              </a:solidFill>
            </a:endParaRPr>
          </a:p>
          <a:p>
            <a:pPr indent="-304800" lvl="0" marL="457200" marR="0" rtl="0" algn="l">
              <a:lnSpc>
                <a:spcPct val="140119"/>
              </a:lnSpc>
              <a:spcBef>
                <a:spcPts val="0"/>
              </a:spcBef>
              <a:spcAft>
                <a:spcPts val="0"/>
              </a:spcAft>
              <a:buSzPts val="1200"/>
              <a:buFont typeface="Times New Roman"/>
              <a:buAutoNum type="arabicPeriod"/>
            </a:pPr>
            <a:r>
              <a:rPr b="0" i="0" lang="en-US" sz="1200" u="sng" cap="none" strike="noStrike">
                <a:solidFill>
                  <a:schemeClr val="dk1"/>
                </a:solidFill>
                <a:latin typeface="Times New Roman"/>
                <a:ea typeface="Times New Roman"/>
                <a:cs typeface="Times New Roman"/>
                <a:sym typeface="Times New Roman"/>
                <a:hlinkClick r:id="rId12">
                  <a:extLst>
                    <a:ext uri="{A12FA001-AC4F-418D-AE19-62706E023703}">
                      <ahyp:hlinkClr val="tx"/>
                    </a:ext>
                  </a:extLst>
                </a:hlinkClick>
              </a:rPr>
              <a:t>Sandler, M., Howard, A. G., Zhu, M., Zhmoginov, A., &amp; Chen, L. (2018). MobileNetV2: Inverted Residuals and Linear Bottlenecks. In Proceedings of the IEEE Conference on Computer Vision and Pattern Recognition (CVPR) (pp. 4510-4520).</a:t>
            </a:r>
            <a:endParaRPr sz="1200">
              <a:solidFill>
                <a:schemeClr val="dk1"/>
              </a:solidFill>
            </a:endParaRPr>
          </a:p>
          <a:p>
            <a:pPr indent="-304800" lvl="0" marL="457200" marR="0" rtl="0" algn="l">
              <a:lnSpc>
                <a:spcPct val="140119"/>
              </a:lnSpc>
              <a:spcBef>
                <a:spcPts val="0"/>
              </a:spcBef>
              <a:spcAft>
                <a:spcPts val="0"/>
              </a:spcAft>
              <a:buSzPts val="1200"/>
              <a:buFont typeface="Times"/>
              <a:buAutoNum type="arabicPeriod"/>
            </a:pPr>
            <a:r>
              <a:rPr b="1" i="0" lang="en-US" sz="1200" u="sng" cap="none" strike="noStrike">
                <a:solidFill>
                  <a:schemeClr val="dk1"/>
                </a:solidFill>
                <a:latin typeface="Times"/>
                <a:ea typeface="Times"/>
                <a:cs typeface="Times"/>
                <a:sym typeface="Times"/>
                <a:hlinkClick r:id="rId13">
                  <a:extLst>
                    <a:ext uri="{A12FA001-AC4F-418D-AE19-62706E023703}">
                      <ahyp:hlinkClr val="tx"/>
                    </a:ext>
                  </a:extLst>
                </a:hlinkClick>
              </a:rPr>
              <a:t>Zhao, H., Zheng, C., Zhang, H., Rao, M., Li, Y., Fang, D., Huang, J., Zhang, W., &amp; Yuan, G. (2023). Diagnosis of thyroid disease using deep convolutional neural network models applied to thyroid scintigraphy images: A multicenter study. Frontiers in Endocrinology, 14, 1224191. https://doi.org/10.3389/fendo.2023.1224191</a:t>
            </a:r>
            <a:endParaRPr sz="1200">
              <a:solidFill>
                <a:schemeClr val="dk1"/>
              </a:solidFill>
            </a:endParaRPr>
          </a:p>
          <a:p>
            <a:pPr indent="-304800" lvl="0" marL="457200" marR="0" rtl="0" algn="l">
              <a:lnSpc>
                <a:spcPct val="140119"/>
              </a:lnSpc>
              <a:spcBef>
                <a:spcPts val="0"/>
              </a:spcBef>
              <a:spcAft>
                <a:spcPts val="0"/>
              </a:spcAft>
              <a:buSzPts val="1200"/>
              <a:buFont typeface="Times New Roman"/>
              <a:buAutoNum type="arabicPeriod"/>
            </a:pPr>
            <a:r>
              <a:rPr b="0" i="0" lang="en-US" sz="1200" u="sng" cap="none" strike="noStrike">
                <a:solidFill>
                  <a:schemeClr val="dk1"/>
                </a:solidFill>
                <a:latin typeface="Times New Roman"/>
                <a:ea typeface="Times New Roman"/>
                <a:cs typeface="Times New Roman"/>
                <a:sym typeface="Times New Roman"/>
                <a:hlinkClick r:id="rId14">
                  <a:extLst>
                    <a:ext uri="{A12FA001-AC4F-418D-AE19-62706E023703}">
                      <ahyp:hlinkClr val="tx"/>
                    </a:ext>
                  </a:extLst>
                </a:hlinkClick>
              </a:rPr>
              <a:t>Qiao T, Liu S, Cui Z, Yu X, Cai H, Zhang H, Sun M, Lv Z, Li D. Deep learning for intelligent diagnosis in thyroid scintigraphy. J Int Med Res. 2021 Jan49(1):300060520982842. doi: 10.1177/0300060520982842. PMID: 33445994 PMCID: PMC7812409.</a:t>
            </a:r>
            <a:endParaRPr sz="1200">
              <a:solidFill>
                <a:schemeClr val="dk1"/>
              </a:solidFill>
            </a:endParaRPr>
          </a:p>
          <a:p>
            <a:pPr indent="-304800" lvl="0" marL="457200" marR="0" rtl="0" algn="l">
              <a:lnSpc>
                <a:spcPct val="140119"/>
              </a:lnSpc>
              <a:spcBef>
                <a:spcPts val="0"/>
              </a:spcBef>
              <a:spcAft>
                <a:spcPts val="0"/>
              </a:spcAft>
              <a:buSzPts val="1200"/>
              <a:buFont typeface="Times New Roman"/>
              <a:buAutoNum type="arabicPeriod"/>
            </a:pPr>
            <a:r>
              <a:rPr b="0" i="0" lang="en-US" sz="1200" u="sng" cap="none" strike="noStrike">
                <a:solidFill>
                  <a:schemeClr val="dk1"/>
                </a:solidFill>
                <a:latin typeface="Times New Roman"/>
                <a:ea typeface="Times New Roman"/>
                <a:cs typeface="Times New Roman"/>
                <a:sym typeface="Times New Roman"/>
                <a:hlinkClick r:id="rId15">
                  <a:extLst>
                    <a:ext uri="{A12FA001-AC4F-418D-AE19-62706E023703}">
                      <ahyp:hlinkClr val="tx"/>
                    </a:ext>
                  </a:extLst>
                </a:hlinkClick>
              </a:rPr>
              <a:t>Ma, L., Ma, C., Liu, Y., &amp; Wang, X. (2018). Thyroid Diagnosis from SPECT Images Using Convolutional Neural Network with Optimization. Computational Intelligence and Neuroscience, 2019(1), 6212759. https://doi.org/10.1155/2019/6212759</a:t>
            </a:r>
            <a:endParaRPr sz="1200">
              <a:solidFill>
                <a:schemeClr val="dk1"/>
              </a:solidFill>
            </a:endParaRPr>
          </a:p>
          <a:p>
            <a:pPr indent="-304800" lvl="0" marL="457200" marR="0" rtl="0" algn="l">
              <a:lnSpc>
                <a:spcPct val="140119"/>
              </a:lnSpc>
              <a:spcBef>
                <a:spcPts val="0"/>
              </a:spcBef>
              <a:spcAft>
                <a:spcPts val="0"/>
              </a:spcAft>
              <a:buSzPts val="1200"/>
              <a:buFont typeface="Times New Roman"/>
              <a:buAutoNum type="arabicPeriod"/>
            </a:pPr>
            <a:r>
              <a:rPr b="0" i="0" lang="en-US" sz="1200" u="sng" cap="none" strike="noStrike">
                <a:solidFill>
                  <a:schemeClr val="dk1"/>
                </a:solidFill>
                <a:latin typeface="Times New Roman"/>
                <a:ea typeface="Times New Roman"/>
                <a:cs typeface="Times New Roman"/>
                <a:sym typeface="Times New Roman"/>
                <a:hlinkClick r:id="rId16">
                  <a:extLst>
                    <a:ext uri="{A12FA001-AC4F-418D-AE19-62706E023703}">
                      <ahyp:hlinkClr val="tx"/>
                    </a:ext>
                  </a:extLst>
                </a:hlinkClick>
              </a:rPr>
              <a:t>Hasan, Yumnah, et al. "STEM rebalance: a novel approach for tackling imbalanced datasets using SMOTE, edited nearest neighbour, and mixup." 2023 IEEE 19th International Conference on Intelligent Computer Communication and Processing (ICCP). IEEE, 2023.</a:t>
            </a:r>
            <a:endParaRPr sz="1200"/>
          </a:p>
          <a:p>
            <a:pPr indent="-304800" lvl="0" marL="457200" rtl="0" algn="l">
              <a:lnSpc>
                <a:spcPct val="140119"/>
              </a:lnSpc>
              <a:spcBef>
                <a:spcPts val="0"/>
              </a:spcBef>
              <a:spcAft>
                <a:spcPts val="0"/>
              </a:spcAft>
              <a:buClr>
                <a:schemeClr val="dk1"/>
              </a:buClr>
              <a:buSzPts val="1200"/>
              <a:buFont typeface="Times New Roman"/>
              <a:buAutoNum type="arabicPeriod"/>
            </a:pPr>
            <a:r>
              <a:rPr lang="en-US" sz="1200" u="sng">
                <a:solidFill>
                  <a:schemeClr val="dk1"/>
                </a:solidFill>
                <a:latin typeface="Times New Roman"/>
                <a:ea typeface="Times New Roman"/>
                <a:cs typeface="Times New Roman"/>
                <a:sym typeface="Times New Roman"/>
                <a:hlinkClick r:id="rId17">
                  <a:extLst>
                    <a:ext uri="{A12FA001-AC4F-418D-AE19-62706E023703}">
                      <ahyp:hlinkClr val="tx"/>
                    </a:ext>
                  </a:extLst>
                </a:hlinkClick>
              </a:rPr>
              <a:t>Radford, Alec. "Unsupervised representation learning with deep convolutional generative adversarial networks." arXiv preprint arXiv:1511.06434 (2015).</a:t>
            </a:r>
            <a:endParaRPr sz="1200">
              <a:solidFill>
                <a:schemeClr val="dk1"/>
              </a:solidFill>
            </a:endParaRPr>
          </a:p>
          <a:p>
            <a:pPr indent="-304800" lvl="0" marL="457200" rtl="0" algn="l">
              <a:lnSpc>
                <a:spcPct val="140119"/>
              </a:lnSpc>
              <a:spcBef>
                <a:spcPts val="0"/>
              </a:spcBef>
              <a:spcAft>
                <a:spcPts val="0"/>
              </a:spcAft>
              <a:buClr>
                <a:schemeClr val="dk1"/>
              </a:buClr>
              <a:buSzPts val="1200"/>
              <a:buFont typeface="Times New Roman"/>
              <a:buAutoNum type="arabicPeriod"/>
            </a:pPr>
            <a:r>
              <a:rPr lang="en-US" sz="1200" u="sng">
                <a:solidFill>
                  <a:schemeClr val="dk1"/>
                </a:solidFill>
                <a:latin typeface="Times New Roman"/>
                <a:ea typeface="Times New Roman"/>
                <a:cs typeface="Times New Roman"/>
                <a:sym typeface="Times New Roman"/>
                <a:hlinkClick r:id="rId18">
                  <a:extLst>
                    <a:ext uri="{A12FA001-AC4F-418D-AE19-62706E023703}">
                      <ahyp:hlinkClr val="tx"/>
                    </a:ext>
                  </a:extLst>
                </a:hlinkClick>
              </a:rPr>
              <a:t>GAN-based synthetic medical image augmentation for increased CNN performance in liver lesion classification, Author,Maayan Frid-Adar a, Idit Diamant a, Eyal Klang b, Michal Amitai b, Jacob Goldberger c, Hayit Greenspan a</a:t>
            </a:r>
            <a:endParaRPr sz="1200">
              <a:solidFill>
                <a:schemeClr val="dk1"/>
              </a:solidFill>
            </a:endParaRPr>
          </a:p>
          <a:p>
            <a:pPr indent="-304800" lvl="0" marL="457200" rtl="0" algn="l">
              <a:lnSpc>
                <a:spcPct val="140119"/>
              </a:lnSpc>
              <a:spcBef>
                <a:spcPts val="0"/>
              </a:spcBef>
              <a:spcAft>
                <a:spcPts val="0"/>
              </a:spcAft>
              <a:buClr>
                <a:schemeClr val="dk1"/>
              </a:buClr>
              <a:buSzPts val="1200"/>
              <a:buFont typeface="Times"/>
              <a:buAutoNum type="arabicPeriod"/>
            </a:pPr>
            <a:r>
              <a:rPr b="1" lang="en-US" sz="1200" u="sng">
                <a:solidFill>
                  <a:schemeClr val="dk1"/>
                </a:solidFill>
                <a:latin typeface="Times"/>
                <a:ea typeface="Times"/>
                <a:cs typeface="Times"/>
                <a:sym typeface="Times"/>
                <a:hlinkClick r:id="rId19">
                  <a:extLst>
                    <a:ext uri="{A12FA001-AC4F-418D-AE19-62706E023703}">
                      <ahyp:hlinkClr val="tx"/>
                    </a:ext>
                  </a:extLst>
                </a:hlinkClick>
              </a:rPr>
              <a:t>Odena, Augustus, Christopher Olah, and Jonathon Shlens. "Conditional image synthesis with auxiliary classifier gans." International conference on machine learning. PMLR, 2017.</a:t>
            </a:r>
            <a:endParaRPr sz="1200">
              <a:solidFill>
                <a:schemeClr val="dk1"/>
              </a:solidFill>
            </a:endParaRPr>
          </a:p>
          <a:p>
            <a:pPr indent="-304800" lvl="0" marL="457200" rtl="0" algn="l">
              <a:lnSpc>
                <a:spcPct val="140119"/>
              </a:lnSpc>
              <a:spcBef>
                <a:spcPts val="0"/>
              </a:spcBef>
              <a:spcAft>
                <a:spcPts val="0"/>
              </a:spcAft>
              <a:buClr>
                <a:schemeClr val="dk1"/>
              </a:buClr>
              <a:buSzPts val="1200"/>
              <a:buFont typeface="Times New Roman"/>
              <a:buAutoNum type="arabicPeriod"/>
            </a:pPr>
            <a:r>
              <a:rPr lang="en-US" sz="1200" u="sng">
                <a:solidFill>
                  <a:schemeClr val="dk1"/>
                </a:solidFill>
                <a:latin typeface="Times New Roman"/>
                <a:ea typeface="Times New Roman"/>
                <a:cs typeface="Times New Roman"/>
                <a:sym typeface="Times New Roman"/>
                <a:hlinkClick r:id="rId20">
                  <a:extLst>
                    <a:ext uri="{A12FA001-AC4F-418D-AE19-62706E023703}">
                      <ahyp:hlinkClr val="tx"/>
                    </a:ext>
                  </a:extLst>
                </a:hlinkClick>
              </a:rPr>
              <a:t>Grossling-Vallejos, B., Villegas Colmán, C. E., Rivas, R., Pedrozo, M. G., Giménez, G., Rojas, T., Arnal, M., Barreto, N., Duarte, C., Uldera, A., Mello-Román, J. C., Vázquez Noguera, J. L., Legal-Ayala, H., &amp; Falcon de Legal, E. (2024). Thyroid scan image dataset for the study of thyroid pathologies in adult patients. Data in Brief, 57, 111134. https://doi.org/10.1016/j.dib.2024.111134</a:t>
            </a:r>
            <a:endParaRPr sz="1200">
              <a:solidFill>
                <a:schemeClr val="dk1"/>
              </a:solidFill>
            </a:endParaRPr>
          </a:p>
          <a:p>
            <a:pPr indent="-304800" lvl="0" marL="457200" rtl="0" algn="l">
              <a:lnSpc>
                <a:spcPct val="140119"/>
              </a:lnSpc>
              <a:spcBef>
                <a:spcPts val="0"/>
              </a:spcBef>
              <a:spcAft>
                <a:spcPts val="0"/>
              </a:spcAft>
              <a:buClr>
                <a:schemeClr val="dk1"/>
              </a:buClr>
              <a:buSzPts val="1200"/>
              <a:buFont typeface="Times New Roman"/>
              <a:buAutoNum type="arabicPeriod"/>
            </a:pPr>
            <a:r>
              <a:rPr lang="en-US" sz="1200" u="sng">
                <a:solidFill>
                  <a:schemeClr val="dk1"/>
                </a:solidFill>
                <a:latin typeface="Times New Roman"/>
                <a:ea typeface="Times New Roman"/>
                <a:cs typeface="Times New Roman"/>
                <a:sym typeface="Times New Roman"/>
                <a:hlinkClick r:id="rId21">
                  <a:extLst>
                    <a:ext uri="{A12FA001-AC4F-418D-AE19-62706E023703}">
                      <ahyp:hlinkClr val="tx"/>
                    </a:ext>
                  </a:extLst>
                </a:hlinkClick>
              </a:rPr>
              <a:t>https://github.com/yongpi-scu/TPRNet/tree/main/data</a:t>
            </a:r>
            <a:endParaRPr sz="1200">
              <a:solidFill>
                <a:schemeClr val="dk1"/>
              </a:solidFill>
            </a:endParaRPr>
          </a:p>
          <a:p>
            <a:pPr indent="-304800" lvl="0" marL="457200" rtl="0" algn="l">
              <a:lnSpc>
                <a:spcPct val="140119"/>
              </a:lnSpc>
              <a:spcBef>
                <a:spcPts val="0"/>
              </a:spcBef>
              <a:spcAft>
                <a:spcPts val="0"/>
              </a:spcAft>
              <a:buClr>
                <a:schemeClr val="dk1"/>
              </a:buClr>
              <a:buSzPts val="1200"/>
              <a:buFont typeface="Times New Roman"/>
              <a:buAutoNum type="arabicPeriod"/>
            </a:pPr>
            <a:r>
              <a:rPr lang="en-US" sz="1200" u="sng">
                <a:solidFill>
                  <a:schemeClr val="dk1"/>
                </a:solidFill>
                <a:latin typeface="Times New Roman"/>
                <a:ea typeface="Times New Roman"/>
                <a:cs typeface="Times New Roman"/>
                <a:sym typeface="Times New Roman"/>
                <a:hlinkClick r:id="rId22">
                  <a:extLst>
                    <a:ext uri="{A12FA001-AC4F-418D-AE19-62706E023703}">
                      <ahyp:hlinkClr val="tx"/>
                    </a:ext>
                  </a:extLst>
                </a:hlinkClick>
              </a:rPr>
              <a:t>Garcea, Fabio, et al. "Data augmentation for medical imaging: A systematic literature review." Computers in Biology and Medicine 152 (2023): 106391.</a:t>
            </a:r>
            <a:endParaRPr sz="1200">
              <a:solidFill>
                <a:schemeClr val="dk1"/>
              </a:solidFill>
            </a:endParaRPr>
          </a:p>
          <a:p>
            <a:pPr indent="-304800" lvl="0" marL="457200" rtl="0" algn="l">
              <a:lnSpc>
                <a:spcPct val="140119"/>
              </a:lnSpc>
              <a:spcBef>
                <a:spcPts val="0"/>
              </a:spcBef>
              <a:spcAft>
                <a:spcPts val="0"/>
              </a:spcAft>
              <a:buClr>
                <a:schemeClr val="dk1"/>
              </a:buClr>
              <a:buSzPts val="1200"/>
              <a:buFont typeface="Times New Roman"/>
              <a:buAutoNum type="arabicPeriod"/>
            </a:pPr>
            <a:r>
              <a:rPr lang="en-US" sz="1200" u="sng">
                <a:solidFill>
                  <a:schemeClr val="dk1"/>
                </a:solidFill>
                <a:latin typeface="Times New Roman"/>
                <a:ea typeface="Times New Roman"/>
                <a:cs typeface="Times New Roman"/>
                <a:sym typeface="Times New Roman"/>
                <a:hlinkClick r:id="rId23">
                  <a:extLst>
                    <a:ext uri="{A12FA001-AC4F-418D-AE19-62706E023703}">
                      <ahyp:hlinkClr val="tx"/>
                    </a:ext>
                  </a:extLst>
                </a:hlinkClick>
              </a:rPr>
              <a:t>M, Sasirajan &amp; S, Guhan &amp; Reni, Mary &amp; M, Maheswari &amp; S, Roselin. (2023). IMAGE GENERATION WITH STABLE DIFFUSION AI. IJARCCE. 12. 10.17148/IJARCCE.2023.125106.</a:t>
            </a:r>
            <a:endParaRPr sz="1200">
              <a:solidFill>
                <a:schemeClr val="dk1"/>
              </a:solidFill>
            </a:endParaRPr>
          </a:p>
          <a:p>
            <a:pPr indent="-304800" lvl="0" marL="457200" rtl="0" algn="l">
              <a:lnSpc>
                <a:spcPct val="140119"/>
              </a:lnSpc>
              <a:spcBef>
                <a:spcPts val="0"/>
              </a:spcBef>
              <a:spcAft>
                <a:spcPts val="0"/>
              </a:spcAft>
              <a:buClr>
                <a:schemeClr val="dk1"/>
              </a:buClr>
              <a:buSzPts val="1200"/>
              <a:buFont typeface="Times New Roman"/>
              <a:buAutoNum type="arabicPeriod"/>
            </a:pPr>
            <a:r>
              <a:rPr lang="en-US" sz="1200" u="sng">
                <a:solidFill>
                  <a:schemeClr val="dk1"/>
                </a:solidFill>
                <a:latin typeface="Times New Roman"/>
                <a:ea typeface="Times New Roman"/>
                <a:cs typeface="Times New Roman"/>
                <a:sym typeface="Times New Roman"/>
                <a:hlinkClick r:id="rId24">
                  <a:extLst>
                    <a:ext uri="{A12FA001-AC4F-418D-AE19-62706E023703}">
                      <ahyp:hlinkClr val="tx"/>
                    </a:ext>
                  </a:extLst>
                </a:hlinkClick>
              </a:rPr>
              <a:t>Cruz-Roa, Angel, et al. "Automatic detection of invasive ductal carcinoma in whole slide images with convolutional neural networks." Medical Imaging 2014: Digital Pathology. Vol. 9041. SPIE, 2014.</a:t>
            </a:r>
            <a:endParaRPr sz="1200">
              <a:solidFill>
                <a:schemeClr val="dk1"/>
              </a:solidFill>
            </a:endParaRPr>
          </a:p>
          <a:p>
            <a:pPr indent="-304800" lvl="0" marL="457200" rtl="0" algn="l">
              <a:lnSpc>
                <a:spcPct val="140119"/>
              </a:lnSpc>
              <a:spcBef>
                <a:spcPts val="0"/>
              </a:spcBef>
              <a:spcAft>
                <a:spcPts val="0"/>
              </a:spcAft>
              <a:buClr>
                <a:schemeClr val="dk1"/>
              </a:buClr>
              <a:buSzPts val="1200"/>
              <a:buFont typeface="Times"/>
              <a:buAutoNum type="arabicPeriod"/>
            </a:pPr>
            <a:r>
              <a:rPr b="1" lang="en-US" sz="1200" u="sng">
                <a:solidFill>
                  <a:schemeClr val="dk1"/>
                </a:solidFill>
                <a:latin typeface="Times"/>
                <a:ea typeface="Times"/>
                <a:cs typeface="Times"/>
                <a:sym typeface="Times"/>
                <a:hlinkClick r:id="rId25">
                  <a:extLst>
                    <a:ext uri="{A12FA001-AC4F-418D-AE19-62706E023703}">
                      <ahyp:hlinkClr val="tx"/>
                    </a:ext>
                  </a:extLst>
                </a:hlinkClick>
              </a:rPr>
              <a:t>Prusty, Sashikanta, Srikanta Patnaik, and Sujit Kumar Dash. "ResNet50V2: A transfer learning model to predict pneumonia with chest x-ray images." 2022 International Conference on Machine Learning, Computer Systems and Security (MLCSS). IEEE, 2022.</a:t>
            </a:r>
            <a:endParaRPr sz="1200">
              <a:solidFill>
                <a:schemeClr val="dk1"/>
              </a:solidFill>
            </a:endParaRPr>
          </a:p>
          <a:p>
            <a:pPr indent="-304800" lvl="0" marL="457200" rtl="0" algn="l">
              <a:lnSpc>
                <a:spcPct val="140119"/>
              </a:lnSpc>
              <a:spcBef>
                <a:spcPts val="0"/>
              </a:spcBef>
              <a:spcAft>
                <a:spcPts val="0"/>
              </a:spcAft>
              <a:buClr>
                <a:schemeClr val="dk1"/>
              </a:buClr>
              <a:buSzPts val="1200"/>
              <a:buFont typeface="Times New Roman"/>
              <a:buAutoNum type="arabicPeriod"/>
            </a:pPr>
            <a:r>
              <a:rPr lang="en-US" sz="1200" u="sng">
                <a:solidFill>
                  <a:schemeClr val="dk1"/>
                </a:solidFill>
                <a:latin typeface="Times New Roman"/>
                <a:ea typeface="Times New Roman"/>
                <a:cs typeface="Times New Roman"/>
                <a:sym typeface="Times New Roman"/>
                <a:hlinkClick r:id="rId26">
                  <a:extLst>
                    <a:ext uri="{A12FA001-AC4F-418D-AE19-62706E023703}">
                      <ahyp:hlinkClr val="tx"/>
                    </a:ext>
                  </a:extLst>
                </a:hlinkClick>
              </a:rPr>
              <a:t>Shah, D. (2023). Top Performance Metrics in Machine Learning: A Comprehensive Guide. V7 Labs.</a:t>
            </a:r>
            <a:endParaRPr sz="1200">
              <a:solidFill>
                <a:schemeClr val="dk1"/>
              </a:solidFill>
            </a:endParaRPr>
          </a:p>
          <a:p>
            <a:pPr indent="-304800" lvl="0" marL="457200" rtl="0" algn="l">
              <a:lnSpc>
                <a:spcPct val="140119"/>
              </a:lnSpc>
              <a:spcBef>
                <a:spcPts val="0"/>
              </a:spcBef>
              <a:spcAft>
                <a:spcPts val="0"/>
              </a:spcAft>
              <a:buClr>
                <a:schemeClr val="dk1"/>
              </a:buClr>
              <a:buSzPts val="1200"/>
              <a:buFont typeface="Times New Roman"/>
              <a:buAutoNum type="arabicPeriod"/>
            </a:pPr>
            <a:r>
              <a:rPr lang="en-US" sz="1200" u="sng">
                <a:solidFill>
                  <a:schemeClr val="dk1"/>
                </a:solidFill>
                <a:latin typeface="Times New Roman"/>
                <a:ea typeface="Times New Roman"/>
                <a:cs typeface="Times New Roman"/>
                <a:sym typeface="Times New Roman"/>
                <a:hlinkClick r:id="rId27">
                  <a:extLst>
                    <a:ext uri="{A12FA001-AC4F-418D-AE19-62706E023703}">
                      <ahyp:hlinkClr val="tx"/>
                    </a:ext>
                  </a:extLst>
                </a:hlinkClick>
              </a:rPr>
              <a:t>MobileNetV2: Inverted Residuals and Linear Bottlenecks Mark Sandler, Andrew Howard, Menglong Zhu, Andrey Zhmoginov, Liang-Chieh Chen Proceedings of the IEEE Conference on Computer Vision and Pattern Recognition (CVPR), 2018, pp. 4510-4520</a:t>
            </a:r>
            <a:endParaRPr sz="1200">
              <a:solidFill>
                <a:schemeClr val="dk1"/>
              </a:solidFill>
            </a:endParaRPr>
          </a:p>
          <a:p>
            <a:pPr indent="-304800" lvl="0" marL="457200" rtl="0" algn="l">
              <a:lnSpc>
                <a:spcPct val="140119"/>
              </a:lnSpc>
              <a:spcBef>
                <a:spcPts val="0"/>
              </a:spcBef>
              <a:spcAft>
                <a:spcPts val="0"/>
              </a:spcAft>
              <a:buClr>
                <a:schemeClr val="dk1"/>
              </a:buClr>
              <a:buSzPts val="1200"/>
              <a:buFont typeface="Times New Roman"/>
              <a:buAutoNum type="arabicPeriod"/>
            </a:pPr>
            <a:r>
              <a:rPr lang="en-US" sz="1200" u="sng">
                <a:solidFill>
                  <a:schemeClr val="dk1"/>
                </a:solidFill>
                <a:latin typeface="Times New Roman"/>
                <a:ea typeface="Times New Roman"/>
                <a:cs typeface="Times New Roman"/>
                <a:sym typeface="Times New Roman"/>
                <a:hlinkClick r:id="rId28">
                  <a:extLst>
                    <a:ext uri="{A12FA001-AC4F-418D-AE19-62706E023703}">
                      <ahyp:hlinkClr val="tx"/>
                    </a:ext>
                  </a:extLst>
                </a:hlinkClick>
              </a:rPr>
              <a:t>He, K., Zhang, X., Ren, S., Sun, J. (2016). Identity Mappings in Deep Residual Networks. In: Leibe, B., Matas, J., Sebe, N., Welling, M. (eds) Computer Vision – ECCV 2016. ECCV 2016. Lecture Notes in Computer Science(), vol 9908. Springer, Cham. https://doi.org/10.1007/978-3-319-46493-0_38</a:t>
            </a:r>
            <a:endParaRPr sz="1200">
              <a:solidFill>
                <a:schemeClr val="dk1"/>
              </a:solidFill>
            </a:endParaRPr>
          </a:p>
          <a:p>
            <a:pPr indent="-304800" lvl="0" marL="457200" rtl="0" algn="l">
              <a:lnSpc>
                <a:spcPct val="140119"/>
              </a:lnSpc>
              <a:spcBef>
                <a:spcPts val="0"/>
              </a:spcBef>
              <a:spcAft>
                <a:spcPts val="0"/>
              </a:spcAft>
              <a:buClr>
                <a:schemeClr val="dk1"/>
              </a:buClr>
              <a:buSzPts val="1200"/>
              <a:buFont typeface="Times New Roman"/>
              <a:buAutoNum type="arabicPeriod"/>
            </a:pPr>
            <a:r>
              <a:rPr lang="en-US" sz="1200" u="sng">
                <a:solidFill>
                  <a:schemeClr val="dk1"/>
                </a:solidFill>
                <a:latin typeface="Times New Roman"/>
                <a:ea typeface="Times New Roman"/>
                <a:cs typeface="Times New Roman"/>
                <a:sym typeface="Times New Roman"/>
                <a:hlinkClick r:id="rId29">
                  <a:extLst>
                    <a:ext uri="{A12FA001-AC4F-418D-AE19-62706E023703}">
                      <ahyp:hlinkClr val="tx"/>
                    </a:ext>
                  </a:extLst>
                </a:hlinkClick>
              </a:rPr>
              <a:t>Alex Krizhevsky, Ilya Sutskever, and Geoffrey E. Hinton. 2017. ImageNet classification with deep convolutional neural networks. Commun. ACM 60, 6 (June 2017), 84–90. https://doi.org/10.1145/3065386</a:t>
            </a:r>
            <a:endParaRPr sz="1200">
              <a:solidFill>
                <a:schemeClr val="dk1"/>
              </a:solidFill>
            </a:endParaRPr>
          </a:p>
          <a:p>
            <a:pPr indent="-304800" lvl="0" marL="457200" rtl="0" algn="l">
              <a:lnSpc>
                <a:spcPct val="140119"/>
              </a:lnSpc>
              <a:spcBef>
                <a:spcPts val="0"/>
              </a:spcBef>
              <a:spcAft>
                <a:spcPts val="0"/>
              </a:spcAft>
              <a:buClr>
                <a:schemeClr val="dk1"/>
              </a:buClr>
              <a:buSzPts val="1200"/>
              <a:buFont typeface="Times New Roman"/>
              <a:buAutoNum type="arabicPeriod"/>
            </a:pPr>
            <a:r>
              <a:rPr lang="en-US" sz="1200" u="sng">
                <a:solidFill>
                  <a:schemeClr val="dk1"/>
                </a:solidFill>
                <a:latin typeface="Times New Roman"/>
                <a:ea typeface="Times New Roman"/>
                <a:cs typeface="Times New Roman"/>
                <a:sym typeface="Times New Roman"/>
                <a:hlinkClick r:id="rId30">
                  <a:extLst>
                    <a:ext uri="{A12FA001-AC4F-418D-AE19-62706E023703}">
                      <ahyp:hlinkClr val="tx"/>
                    </a:ext>
                  </a:extLst>
                </a:hlinkClick>
              </a:rPr>
              <a:t>Y. Lecun, L. Bottou, Y. Bengio and P. Haffner, "Gradient-based learning applied to document recognition," in Proceedings of the IEEE, vol. 86, no. 11, pp. 2278-2324, Nov. 1998, doi: 10.1109/5.726791</a:t>
            </a:r>
            <a:endParaRPr sz="1200">
              <a:solidFill>
                <a:schemeClr val="dk1"/>
              </a:solidFill>
            </a:endParaRPr>
          </a:p>
          <a:p>
            <a:pPr indent="-304800" lvl="0" marL="457200" rtl="0" algn="l">
              <a:lnSpc>
                <a:spcPct val="140119"/>
              </a:lnSpc>
              <a:spcBef>
                <a:spcPts val="0"/>
              </a:spcBef>
              <a:spcAft>
                <a:spcPts val="0"/>
              </a:spcAft>
              <a:buClr>
                <a:schemeClr val="dk1"/>
              </a:buClr>
              <a:buSzPts val="1200"/>
              <a:buFont typeface="Times New Roman"/>
              <a:buAutoNum type="arabicPeriod"/>
            </a:pPr>
            <a:r>
              <a:rPr lang="en-US" sz="1200" u="sng">
                <a:solidFill>
                  <a:schemeClr val="dk1"/>
                </a:solidFill>
                <a:latin typeface="Times New Roman"/>
                <a:ea typeface="Times New Roman"/>
                <a:cs typeface="Times New Roman"/>
                <a:sym typeface="Times New Roman"/>
                <a:hlinkClick r:id="rId31">
                  <a:extLst>
                    <a:ext uri="{A12FA001-AC4F-418D-AE19-62706E023703}">
                      <ahyp:hlinkClr val="tx"/>
                    </a:ext>
                  </a:extLst>
                </a:hlinkClick>
              </a:rPr>
              <a:t>How transferable are features in deep neural networks? Jason Yosinski, Jeff Clune, Yoshua Bengio, Hod Lipson</a:t>
            </a:r>
            <a:endParaRPr sz="1200">
              <a:solidFill>
                <a:schemeClr val="dk1"/>
              </a:solidFill>
            </a:endParaRPr>
          </a:p>
          <a:p>
            <a:pPr indent="-304800" lvl="0" marL="457200" rtl="0" algn="l">
              <a:lnSpc>
                <a:spcPct val="140119"/>
              </a:lnSpc>
              <a:spcBef>
                <a:spcPts val="0"/>
              </a:spcBef>
              <a:spcAft>
                <a:spcPts val="0"/>
              </a:spcAft>
              <a:buClr>
                <a:schemeClr val="dk1"/>
              </a:buClr>
              <a:buSzPts val="1200"/>
              <a:buFont typeface="Times New Roman"/>
              <a:buAutoNum type="arabicPeriod"/>
            </a:pPr>
            <a:r>
              <a:rPr lang="en-US" sz="1200" u="sng">
                <a:solidFill>
                  <a:schemeClr val="dk1"/>
                </a:solidFill>
                <a:latin typeface="Times New Roman"/>
                <a:ea typeface="Times New Roman"/>
                <a:cs typeface="Times New Roman"/>
                <a:sym typeface="Times New Roman"/>
                <a:hlinkClick r:id="rId32">
                  <a:extLst>
                    <a:ext uri="{A12FA001-AC4F-418D-AE19-62706E023703}">
                      <ahyp:hlinkClr val="tx"/>
                    </a:ext>
                  </a:extLst>
                </a:hlinkClick>
              </a:rPr>
              <a:t>Hongwei Ding, Nana Huang, Xiaohui Cui, Leveraging GANs data augmentation for imbalanced medical image classification,Applied Soft Computing,Volume 165,2024,112050,ISSN 1568-4946,</a:t>
            </a:r>
            <a:endParaRPr sz="1200">
              <a:solidFill>
                <a:schemeClr val="dk1"/>
              </a:solidFill>
            </a:endParaRPr>
          </a:p>
          <a:p>
            <a:pPr indent="-304800" lvl="0" marL="457200" rtl="0" algn="l">
              <a:lnSpc>
                <a:spcPct val="140119"/>
              </a:lnSpc>
              <a:spcBef>
                <a:spcPts val="0"/>
              </a:spcBef>
              <a:spcAft>
                <a:spcPts val="0"/>
              </a:spcAft>
              <a:buClr>
                <a:schemeClr val="dk1"/>
              </a:buClr>
              <a:buSzPts val="1200"/>
              <a:buFont typeface="Times New Roman"/>
              <a:buAutoNum type="arabicPeriod"/>
            </a:pPr>
            <a:r>
              <a:rPr lang="en-US" sz="1200" u="sng">
                <a:solidFill>
                  <a:schemeClr val="dk1"/>
                </a:solidFill>
                <a:latin typeface="Times New Roman"/>
                <a:ea typeface="Times New Roman"/>
                <a:cs typeface="Times New Roman"/>
                <a:sym typeface="Times New Roman"/>
                <a:hlinkClick r:id="rId33">
                  <a:extLst>
                    <a:ext uri="{A12FA001-AC4F-418D-AE19-62706E023703}">
                      <ahyp:hlinkClr val="tx"/>
                    </a:ext>
                  </a:extLst>
                </a:hlinkClick>
              </a:rPr>
              <a:t>Current management of the patient with autonomously functioning nodular goitre C G Thomas Jr, R D Croom 3rd</a:t>
            </a:r>
            <a:endParaRPr sz="1200">
              <a:uFill>
                <a:noFill/>
              </a:uFill>
              <a:hlinkClick r:id="rId34"/>
            </a:endParaRPr>
          </a:p>
        </p:txBody>
      </p:sp>
      <p:sp>
        <p:nvSpPr>
          <p:cNvPr id="535" name="Google Shape;535;p4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8"/>
          <p:cNvSpPr txBox="1"/>
          <p:nvPr/>
        </p:nvSpPr>
        <p:spPr>
          <a:xfrm>
            <a:off x="7353300" y="3419475"/>
            <a:ext cx="4286700" cy="184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2000" u="none" cap="none" strike="noStrike">
                <a:solidFill>
                  <a:srgbClr val="1255CC"/>
                </a:solidFill>
                <a:highlight>
                  <a:schemeClr val="lt1"/>
                </a:highlight>
                <a:latin typeface="Pacifico"/>
                <a:ea typeface="Pacifico"/>
                <a:cs typeface="Pacifico"/>
                <a:sym typeface="Pacifico"/>
              </a:rPr>
              <a:t>FIN.</a:t>
            </a:r>
            <a:endParaRPr>
              <a:solidFill>
                <a:srgbClr val="1255CC"/>
              </a:solidFill>
              <a:highlight>
                <a:schemeClr val="lt1"/>
              </a:highlight>
              <a:latin typeface="Pacifico"/>
              <a:ea typeface="Pacifico"/>
              <a:cs typeface="Pacifico"/>
              <a:sym typeface="Pacifico"/>
            </a:endParaRPr>
          </a:p>
        </p:txBody>
      </p:sp>
      <p:cxnSp>
        <p:nvCxnSpPr>
          <p:cNvPr id="541" name="Google Shape;541;p48"/>
          <p:cNvCxnSpPr/>
          <p:nvPr/>
        </p:nvCxnSpPr>
        <p:spPr>
          <a:xfrm>
            <a:off x="5031581" y="5153025"/>
            <a:ext cx="8224838" cy="0"/>
          </a:xfrm>
          <a:prstGeom prst="straightConnector1">
            <a:avLst/>
          </a:prstGeom>
          <a:noFill/>
          <a:ln cap="flat" cmpd="sng" w="19050">
            <a:solidFill>
              <a:srgbClr val="1255CC"/>
            </a:solidFill>
            <a:prstDash val="solid"/>
            <a:round/>
            <a:headEnd len="sm" w="sm" type="none"/>
            <a:tailEnd len="sm" w="sm" type="none"/>
          </a:ln>
        </p:spPr>
      </p:cxnSp>
      <p:sp>
        <p:nvSpPr>
          <p:cNvPr id="542" name="Google Shape;542;p4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5"/>
          <p:cNvSpPr txBox="1"/>
          <p:nvPr/>
        </p:nvSpPr>
        <p:spPr>
          <a:xfrm>
            <a:off x="524508" y="354098"/>
            <a:ext cx="16442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7200" u="none" cap="none" strike="noStrike">
                <a:solidFill>
                  <a:srgbClr val="1155CC"/>
                </a:solidFill>
                <a:latin typeface="Hanuman"/>
                <a:ea typeface="Hanuman"/>
                <a:cs typeface="Hanuman"/>
                <a:sym typeface="Hanuman"/>
              </a:rPr>
              <a:t>Hyperthyroidism and SPECT scans</a:t>
            </a:r>
            <a:endParaRPr b="1">
              <a:solidFill>
                <a:srgbClr val="1155CC"/>
              </a:solidFill>
            </a:endParaRPr>
          </a:p>
        </p:txBody>
      </p:sp>
      <p:cxnSp>
        <p:nvCxnSpPr>
          <p:cNvPr id="128" name="Google Shape;128;p5"/>
          <p:cNvCxnSpPr/>
          <p:nvPr/>
        </p:nvCxnSpPr>
        <p:spPr>
          <a:xfrm rot="10800000">
            <a:off x="524508" y="1346603"/>
            <a:ext cx="8221054" cy="0"/>
          </a:xfrm>
          <a:prstGeom prst="straightConnector1">
            <a:avLst/>
          </a:prstGeom>
          <a:noFill/>
          <a:ln cap="flat" cmpd="sng" w="19050">
            <a:solidFill>
              <a:srgbClr val="1155CC"/>
            </a:solidFill>
            <a:prstDash val="solid"/>
            <a:round/>
            <a:headEnd len="sm" w="sm" type="none"/>
            <a:tailEnd len="sm" w="sm" type="none"/>
          </a:ln>
        </p:spPr>
      </p:cxnSp>
      <p:sp>
        <p:nvSpPr>
          <p:cNvPr id="129" name="Google Shape;129;p5"/>
          <p:cNvSpPr txBox="1"/>
          <p:nvPr/>
        </p:nvSpPr>
        <p:spPr>
          <a:xfrm>
            <a:off x="389900" y="1608075"/>
            <a:ext cx="17085900" cy="67977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US" sz="2300" u="none" cap="none" strike="noStrike">
                <a:solidFill>
                  <a:schemeClr val="dk1"/>
                </a:solidFill>
                <a:latin typeface="Times"/>
                <a:ea typeface="Times"/>
                <a:cs typeface="Times"/>
                <a:sym typeface="Times"/>
              </a:rPr>
              <a:t>Diagnosis of Hyperthyroidism:</a:t>
            </a:r>
            <a:endParaRPr sz="2300">
              <a:solidFill>
                <a:schemeClr val="dk1"/>
              </a:solidFill>
            </a:endParaRPr>
          </a:p>
          <a:p>
            <a:pPr indent="0" lvl="0" marL="0" marR="0" rtl="0" algn="l">
              <a:lnSpc>
                <a:spcPct val="140007"/>
              </a:lnSpc>
              <a:spcBef>
                <a:spcPts val="0"/>
              </a:spcBef>
              <a:spcAft>
                <a:spcPts val="0"/>
              </a:spcAft>
              <a:buNone/>
            </a:pPr>
            <a:r>
              <a:rPr b="0" i="0" lang="en-US" sz="2300" u="none" cap="none" strike="noStrike">
                <a:solidFill>
                  <a:schemeClr val="dk1"/>
                </a:solidFill>
                <a:latin typeface="Times New Roman"/>
                <a:ea typeface="Times New Roman"/>
                <a:cs typeface="Times New Roman"/>
                <a:sym typeface="Times New Roman"/>
              </a:rPr>
              <a:t>  </a:t>
            </a:r>
            <a:r>
              <a:rPr b="1" i="0" lang="en-US" sz="2300" u="none" cap="none" strike="noStrike">
                <a:solidFill>
                  <a:srgbClr val="980000"/>
                </a:solidFill>
                <a:latin typeface="Times New Roman"/>
                <a:ea typeface="Times New Roman"/>
                <a:cs typeface="Times New Roman"/>
                <a:sym typeface="Times New Roman"/>
              </a:rPr>
              <a:t>Primary physical examination: </a:t>
            </a:r>
            <a:endParaRPr b="1" sz="2300">
              <a:solidFill>
                <a:srgbClr val="980000"/>
              </a:solidFill>
            </a:endParaRPr>
          </a:p>
          <a:p>
            <a:pPr indent="-359408" lvl="2" marL="1145283" marR="0" rtl="0" algn="l">
              <a:lnSpc>
                <a:spcPct val="140007"/>
              </a:lnSpc>
              <a:spcBef>
                <a:spcPts val="0"/>
              </a:spcBef>
              <a:spcAft>
                <a:spcPts val="0"/>
              </a:spcAft>
              <a:buClr>
                <a:schemeClr val="dk1"/>
              </a:buClr>
              <a:buSzPts val="2300"/>
              <a:buFont typeface="Arial"/>
              <a:buChar char="⚬"/>
            </a:pPr>
            <a:r>
              <a:rPr b="0" i="0" lang="en-US" sz="2300" u="none" cap="none" strike="noStrike">
                <a:solidFill>
                  <a:schemeClr val="dk1"/>
                </a:solidFill>
                <a:latin typeface="Times New Roman"/>
                <a:ea typeface="Times New Roman"/>
                <a:cs typeface="Times New Roman"/>
                <a:sym typeface="Times New Roman"/>
              </a:rPr>
              <a:t>Hyperthyroidism sometimes shows inflammation of  thyroid gland as a symptom which is used as primary diagnosis for the doctor to prescribe more specialised tests </a:t>
            </a:r>
            <a:endParaRPr sz="2300">
              <a:solidFill>
                <a:schemeClr val="dk1"/>
              </a:solidFill>
            </a:endParaRPr>
          </a:p>
          <a:p>
            <a:pPr indent="-359408" lvl="2" marL="1145283" marR="0" rtl="0" algn="l">
              <a:lnSpc>
                <a:spcPct val="140007"/>
              </a:lnSpc>
              <a:spcBef>
                <a:spcPts val="0"/>
              </a:spcBef>
              <a:spcAft>
                <a:spcPts val="0"/>
              </a:spcAft>
              <a:buClr>
                <a:schemeClr val="dk1"/>
              </a:buClr>
              <a:buSzPts val="2300"/>
              <a:buFont typeface="Arial"/>
              <a:buChar char="⚬"/>
            </a:pPr>
            <a:r>
              <a:rPr b="0" i="0" lang="en-US" sz="2300" u="none" cap="none" strike="noStrike">
                <a:solidFill>
                  <a:schemeClr val="dk1"/>
                </a:solidFill>
                <a:latin typeface="Times New Roman"/>
                <a:ea typeface="Times New Roman"/>
                <a:cs typeface="Times New Roman"/>
                <a:sym typeface="Times New Roman"/>
              </a:rPr>
              <a:t>Other physical symptoms, like increased heart rate , increased metabolic rate and sudden weight loss are also indicators and used in diagnosis  </a:t>
            </a:r>
            <a:endParaRPr sz="2300">
              <a:solidFill>
                <a:schemeClr val="dk1"/>
              </a:solidFill>
            </a:endParaRPr>
          </a:p>
          <a:p>
            <a:pPr indent="0" lvl="0" marL="0" marR="0" rtl="0" algn="l">
              <a:lnSpc>
                <a:spcPct val="140007"/>
              </a:lnSpc>
              <a:spcBef>
                <a:spcPts val="0"/>
              </a:spcBef>
              <a:spcAft>
                <a:spcPts val="0"/>
              </a:spcAft>
              <a:buNone/>
            </a:pPr>
            <a:r>
              <a:t/>
            </a:r>
            <a:endParaRPr b="0" i="0" sz="2300" u="none" cap="none" strike="noStrike">
              <a:solidFill>
                <a:schemeClr val="dk1"/>
              </a:solidFill>
              <a:latin typeface="Times New Roman"/>
              <a:ea typeface="Times New Roman"/>
              <a:cs typeface="Times New Roman"/>
              <a:sym typeface="Times New Roman"/>
            </a:endParaRPr>
          </a:p>
          <a:p>
            <a:pPr indent="-263969" lvl="1" marL="572641" marR="0" rtl="0" algn="l">
              <a:lnSpc>
                <a:spcPct val="140007"/>
              </a:lnSpc>
              <a:spcBef>
                <a:spcPts val="0"/>
              </a:spcBef>
              <a:spcAft>
                <a:spcPts val="0"/>
              </a:spcAft>
              <a:buClr>
                <a:schemeClr val="dk1"/>
              </a:buClr>
              <a:buSzPts val="2300"/>
              <a:buFont typeface="Arial"/>
              <a:buChar char="•"/>
            </a:pPr>
            <a:r>
              <a:rPr b="1" i="0" lang="en-US" sz="2300" u="none" cap="none" strike="noStrike">
                <a:solidFill>
                  <a:srgbClr val="980000"/>
                </a:solidFill>
                <a:latin typeface="Times New Roman"/>
                <a:ea typeface="Times New Roman"/>
                <a:cs typeface="Times New Roman"/>
                <a:sym typeface="Times New Roman"/>
              </a:rPr>
              <a:t>Blood work: </a:t>
            </a:r>
            <a:r>
              <a:rPr b="0" i="0" lang="en-US" sz="2300" u="none" cap="none" strike="noStrike">
                <a:solidFill>
                  <a:schemeClr val="dk1"/>
                </a:solidFill>
                <a:latin typeface="Times New Roman"/>
                <a:ea typeface="Times New Roman"/>
                <a:cs typeface="Times New Roman"/>
                <a:sym typeface="Times New Roman"/>
              </a:rPr>
              <a:t>Based on primary diagnosis blood work is prescribed which checks for levels of T3, T4 and TSH hormones  </a:t>
            </a:r>
            <a:endParaRPr sz="2300">
              <a:solidFill>
                <a:schemeClr val="dk1"/>
              </a:solidFill>
            </a:endParaRPr>
          </a:p>
          <a:p>
            <a:pPr indent="-359408" lvl="2" marL="1145283" marR="0" rtl="0" algn="l">
              <a:lnSpc>
                <a:spcPct val="140007"/>
              </a:lnSpc>
              <a:spcBef>
                <a:spcPts val="0"/>
              </a:spcBef>
              <a:spcAft>
                <a:spcPts val="0"/>
              </a:spcAft>
              <a:buClr>
                <a:schemeClr val="dk1"/>
              </a:buClr>
              <a:buSzPts val="2300"/>
              <a:buFont typeface="Arial"/>
              <a:buChar char="⚬"/>
            </a:pPr>
            <a:r>
              <a:rPr b="0" i="0" lang="en-US" sz="2300" u="none" cap="none" strike="noStrike">
                <a:solidFill>
                  <a:schemeClr val="dk1"/>
                </a:solidFill>
                <a:latin typeface="Times New Roman"/>
                <a:ea typeface="Times New Roman"/>
                <a:cs typeface="Times New Roman"/>
                <a:sym typeface="Times New Roman"/>
              </a:rPr>
              <a:t>T3 and T4 are </a:t>
            </a:r>
            <a:r>
              <a:rPr b="0" i="0" lang="en-US" sz="2300" u="none" cap="none" strike="noStrike">
                <a:solidFill>
                  <a:srgbClr val="980000"/>
                </a:solidFill>
                <a:latin typeface="Times New Roman"/>
                <a:ea typeface="Times New Roman"/>
                <a:cs typeface="Times New Roman"/>
                <a:sym typeface="Times New Roman"/>
              </a:rPr>
              <a:t>higher than</a:t>
            </a:r>
            <a:r>
              <a:rPr b="0" i="0" lang="en-US" sz="2300" u="none" cap="none" strike="noStrike">
                <a:solidFill>
                  <a:schemeClr val="dk1"/>
                </a:solidFill>
                <a:latin typeface="Times New Roman"/>
                <a:ea typeface="Times New Roman"/>
                <a:cs typeface="Times New Roman"/>
                <a:sym typeface="Times New Roman"/>
              </a:rPr>
              <a:t> normal for Hyperthyroidism </a:t>
            </a:r>
            <a:endParaRPr sz="2300">
              <a:solidFill>
                <a:schemeClr val="dk1"/>
              </a:solidFill>
            </a:endParaRPr>
          </a:p>
          <a:p>
            <a:pPr indent="-359408" lvl="2" marL="1145283" marR="0" rtl="0" algn="l">
              <a:lnSpc>
                <a:spcPct val="140007"/>
              </a:lnSpc>
              <a:spcBef>
                <a:spcPts val="0"/>
              </a:spcBef>
              <a:spcAft>
                <a:spcPts val="0"/>
              </a:spcAft>
              <a:buClr>
                <a:schemeClr val="dk1"/>
              </a:buClr>
              <a:buSzPts val="2300"/>
              <a:buFont typeface="Arial"/>
              <a:buChar char="⚬"/>
            </a:pPr>
            <a:r>
              <a:rPr b="0" i="0" lang="en-US" sz="2300" u="none" cap="none" strike="noStrike">
                <a:solidFill>
                  <a:schemeClr val="dk1"/>
                </a:solidFill>
                <a:latin typeface="Times New Roman"/>
                <a:ea typeface="Times New Roman"/>
                <a:cs typeface="Times New Roman"/>
                <a:sym typeface="Times New Roman"/>
              </a:rPr>
              <a:t>TSH is lower than normal </a:t>
            </a:r>
            <a:endParaRPr sz="2300">
              <a:solidFill>
                <a:schemeClr val="dk1"/>
              </a:solidFill>
            </a:endParaRPr>
          </a:p>
          <a:p>
            <a:pPr indent="0" lvl="0" marL="0" marR="0" rtl="0" algn="l">
              <a:lnSpc>
                <a:spcPct val="140007"/>
              </a:lnSpc>
              <a:spcBef>
                <a:spcPts val="0"/>
              </a:spcBef>
              <a:spcAft>
                <a:spcPts val="0"/>
              </a:spcAft>
              <a:buNone/>
            </a:pPr>
            <a:r>
              <a:t/>
            </a:r>
            <a:endParaRPr b="0" i="0" sz="2300" u="none" cap="none" strike="noStrike">
              <a:solidFill>
                <a:schemeClr val="dk1"/>
              </a:solidFill>
              <a:latin typeface="Times New Roman"/>
              <a:ea typeface="Times New Roman"/>
              <a:cs typeface="Times New Roman"/>
              <a:sym typeface="Times New Roman"/>
            </a:endParaRPr>
          </a:p>
          <a:p>
            <a:pPr indent="-263969" lvl="1" marL="572641" marR="0" rtl="0" algn="l">
              <a:lnSpc>
                <a:spcPct val="140007"/>
              </a:lnSpc>
              <a:spcBef>
                <a:spcPts val="0"/>
              </a:spcBef>
              <a:spcAft>
                <a:spcPts val="0"/>
              </a:spcAft>
              <a:buClr>
                <a:schemeClr val="dk1"/>
              </a:buClr>
              <a:buSzPts val="2300"/>
              <a:buFont typeface="Arial"/>
              <a:buChar char="•"/>
            </a:pPr>
            <a:r>
              <a:rPr b="1" i="0" lang="en-US" sz="2300" u="none" cap="none" strike="noStrike">
                <a:solidFill>
                  <a:srgbClr val="980000"/>
                </a:solidFill>
                <a:latin typeface="Times New Roman"/>
                <a:ea typeface="Times New Roman"/>
                <a:cs typeface="Times New Roman"/>
                <a:sym typeface="Times New Roman"/>
              </a:rPr>
              <a:t>Medical Imaging: </a:t>
            </a:r>
            <a:r>
              <a:rPr b="0" i="0" lang="en-US" sz="2300" u="none" cap="none" strike="noStrike">
                <a:solidFill>
                  <a:schemeClr val="dk1"/>
                </a:solidFill>
                <a:latin typeface="Times New Roman"/>
                <a:ea typeface="Times New Roman"/>
                <a:cs typeface="Times New Roman"/>
                <a:sym typeface="Times New Roman"/>
              </a:rPr>
              <a:t>Imaging techniques used are</a:t>
            </a:r>
            <a:endParaRPr sz="2300">
              <a:solidFill>
                <a:schemeClr val="dk1"/>
              </a:solidFill>
            </a:endParaRPr>
          </a:p>
          <a:p>
            <a:pPr indent="-359408" lvl="2" marL="1145283" marR="0" rtl="0" algn="l">
              <a:lnSpc>
                <a:spcPct val="140007"/>
              </a:lnSpc>
              <a:spcBef>
                <a:spcPts val="0"/>
              </a:spcBef>
              <a:spcAft>
                <a:spcPts val="0"/>
              </a:spcAft>
              <a:buClr>
                <a:schemeClr val="dk1"/>
              </a:buClr>
              <a:buSzPts val="2300"/>
              <a:buFont typeface="Arial"/>
              <a:buChar char="⚬"/>
            </a:pPr>
            <a:r>
              <a:rPr b="0" i="0" lang="en-US" sz="2300" u="none" cap="none" strike="noStrike">
                <a:solidFill>
                  <a:schemeClr val="dk1"/>
                </a:solidFill>
                <a:latin typeface="Times New Roman"/>
                <a:ea typeface="Times New Roman"/>
                <a:cs typeface="Times New Roman"/>
                <a:sym typeface="Times New Roman"/>
              </a:rPr>
              <a:t>CT Scan, and Ultrasound </a:t>
            </a:r>
            <a:endParaRPr sz="2300">
              <a:solidFill>
                <a:schemeClr val="dk1"/>
              </a:solidFill>
            </a:endParaRPr>
          </a:p>
          <a:p>
            <a:pPr indent="-359408" lvl="2" marL="1145283" marR="0" rtl="0" algn="l">
              <a:lnSpc>
                <a:spcPct val="140007"/>
              </a:lnSpc>
              <a:spcBef>
                <a:spcPts val="0"/>
              </a:spcBef>
              <a:spcAft>
                <a:spcPts val="0"/>
              </a:spcAft>
              <a:buClr>
                <a:schemeClr val="dk1"/>
              </a:buClr>
              <a:buSzPts val="2300"/>
              <a:buFont typeface="Arial"/>
              <a:buChar char="⚬"/>
            </a:pPr>
            <a:r>
              <a:rPr b="0" i="0" lang="en-US" sz="2300" u="none" cap="none" strike="noStrike">
                <a:solidFill>
                  <a:schemeClr val="dk1"/>
                </a:solidFill>
                <a:latin typeface="Times New Roman"/>
                <a:ea typeface="Times New Roman"/>
                <a:cs typeface="Times New Roman"/>
                <a:sym typeface="Times New Roman"/>
              </a:rPr>
              <a:t>SPECT </a:t>
            </a:r>
            <a:endParaRPr sz="2300">
              <a:solidFill>
                <a:schemeClr val="dk1"/>
              </a:solidFill>
            </a:endParaRPr>
          </a:p>
        </p:txBody>
      </p:sp>
      <p:sp>
        <p:nvSpPr>
          <p:cNvPr id="130" name="Google Shape;130;p5"/>
          <p:cNvSpPr txBox="1"/>
          <p:nvPr/>
        </p:nvSpPr>
        <p:spPr>
          <a:xfrm>
            <a:off x="8321100" y="7358225"/>
            <a:ext cx="1645800" cy="580800"/>
          </a:xfrm>
          <a:prstGeom prst="rect">
            <a:avLst/>
          </a:prstGeom>
          <a:noFill/>
          <a:ln>
            <a:noFill/>
          </a:ln>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131" name="Google Shape;131;p5"/>
          <p:cNvSpPr/>
          <p:nvPr/>
        </p:nvSpPr>
        <p:spPr>
          <a:xfrm>
            <a:off x="1469325" y="7953475"/>
            <a:ext cx="1276500" cy="580800"/>
          </a:xfrm>
          <a:prstGeom prst="rect">
            <a:avLst/>
          </a:prstGeom>
          <a:solidFill>
            <a:srgbClr val="000000">
              <a:alpha val="0"/>
            </a:srgbClr>
          </a:solid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2" name="Google Shape;132;p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cxnSp>
        <p:nvCxnSpPr>
          <p:cNvPr id="137" name="Google Shape;137;p6"/>
          <p:cNvCxnSpPr/>
          <p:nvPr/>
        </p:nvCxnSpPr>
        <p:spPr>
          <a:xfrm rot="10800000">
            <a:off x="524508" y="1346603"/>
            <a:ext cx="8221054" cy="0"/>
          </a:xfrm>
          <a:prstGeom prst="straightConnector1">
            <a:avLst/>
          </a:prstGeom>
          <a:noFill/>
          <a:ln cap="flat" cmpd="sng" w="19050">
            <a:solidFill>
              <a:srgbClr val="F9F7F0"/>
            </a:solidFill>
            <a:prstDash val="solid"/>
            <a:round/>
            <a:headEnd len="sm" w="sm" type="none"/>
            <a:tailEnd len="sm" w="sm" type="none"/>
          </a:ln>
        </p:spPr>
      </p:cxnSp>
      <p:sp>
        <p:nvSpPr>
          <p:cNvPr id="138" name="Google Shape;138;p6"/>
          <p:cNvSpPr/>
          <p:nvPr/>
        </p:nvSpPr>
        <p:spPr>
          <a:xfrm>
            <a:off x="12293842" y="5285435"/>
            <a:ext cx="5966648" cy="4696765"/>
          </a:xfrm>
          <a:custGeom>
            <a:rect b="b" l="l" r="r" t="t"/>
            <a:pathLst>
              <a:path extrusionOk="0" h="4696765" w="5966648">
                <a:moveTo>
                  <a:pt x="0" y="0"/>
                </a:moveTo>
                <a:lnTo>
                  <a:pt x="5966648" y="0"/>
                </a:lnTo>
                <a:lnTo>
                  <a:pt x="5966648" y="4696765"/>
                </a:lnTo>
                <a:lnTo>
                  <a:pt x="0" y="4696765"/>
                </a:lnTo>
                <a:lnTo>
                  <a:pt x="0" y="0"/>
                </a:lnTo>
                <a:close/>
              </a:path>
            </a:pathLst>
          </a:custGeom>
          <a:blipFill rotWithShape="1">
            <a:blip r:embed="rId3">
              <a:alphaModFix/>
            </a:blip>
            <a:stretch>
              <a:fillRect b="0" l="-18894" r="-21042" t="0"/>
            </a:stretch>
          </a:blipFill>
          <a:ln>
            <a:noFill/>
          </a:ln>
        </p:spPr>
      </p:sp>
      <p:sp>
        <p:nvSpPr>
          <p:cNvPr id="139" name="Google Shape;139;p6"/>
          <p:cNvSpPr txBox="1"/>
          <p:nvPr/>
        </p:nvSpPr>
        <p:spPr>
          <a:xfrm>
            <a:off x="389911" y="1608081"/>
            <a:ext cx="17754000" cy="44088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US" sz="2652" u="none" cap="none" strike="noStrike">
                <a:solidFill>
                  <a:schemeClr val="dk1"/>
                </a:solidFill>
                <a:latin typeface="Times"/>
                <a:ea typeface="Times"/>
                <a:cs typeface="Times"/>
                <a:sym typeface="Times"/>
              </a:rPr>
              <a:t>SPECT </a:t>
            </a:r>
            <a:r>
              <a:rPr b="1" lang="en-US" sz="2652">
                <a:solidFill>
                  <a:schemeClr val="dk1"/>
                </a:solidFill>
                <a:latin typeface="Times"/>
                <a:ea typeface="Times"/>
                <a:cs typeface="Times"/>
                <a:sym typeface="Times"/>
              </a:rPr>
              <a:t>- What and </a:t>
            </a:r>
            <a:r>
              <a:rPr b="1" i="0" lang="en-US" sz="2652" u="none" cap="none" strike="noStrike">
                <a:solidFill>
                  <a:schemeClr val="dk1"/>
                </a:solidFill>
                <a:latin typeface="Times"/>
                <a:ea typeface="Times"/>
                <a:cs typeface="Times"/>
                <a:sym typeface="Times"/>
              </a:rPr>
              <a:t>Why:</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SPECT </a:t>
            </a:r>
            <a:r>
              <a:rPr lang="en-US" sz="2652">
                <a:solidFill>
                  <a:schemeClr val="dk1"/>
                </a:solidFill>
                <a:latin typeface="Times New Roman"/>
                <a:ea typeface="Times New Roman"/>
                <a:cs typeface="Times New Roman"/>
                <a:sym typeface="Times New Roman"/>
              </a:rPr>
              <a:t>- </a:t>
            </a:r>
            <a:r>
              <a:rPr b="0" i="0" lang="en-US" sz="2652" u="none" cap="none" strike="noStrike">
                <a:solidFill>
                  <a:schemeClr val="dk1"/>
                </a:solidFill>
                <a:latin typeface="Times New Roman"/>
                <a:ea typeface="Times New Roman"/>
                <a:cs typeface="Times New Roman"/>
                <a:sym typeface="Times New Roman"/>
              </a:rPr>
              <a:t> </a:t>
            </a:r>
            <a:r>
              <a:rPr b="0" i="0" lang="en-US" sz="2652" u="none" cap="none" strike="noStrike">
                <a:solidFill>
                  <a:srgbClr val="980000"/>
                </a:solidFill>
                <a:latin typeface="Times New Roman"/>
                <a:ea typeface="Times New Roman"/>
                <a:cs typeface="Times New Roman"/>
                <a:sym typeface="Times New Roman"/>
              </a:rPr>
              <a:t>Single Photon Emission Computerised Tomography</a:t>
            </a:r>
            <a:endParaRPr>
              <a:solidFill>
                <a:srgbClr val="980000"/>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Medical Imaging technique that comes under the umbrella of </a:t>
            </a:r>
            <a:r>
              <a:rPr b="0" i="0" lang="en-US" sz="2652" u="none" cap="none" strike="noStrike">
                <a:solidFill>
                  <a:srgbClr val="980000"/>
                </a:solidFill>
                <a:latin typeface="Times New Roman"/>
                <a:ea typeface="Times New Roman"/>
                <a:cs typeface="Times New Roman"/>
                <a:sym typeface="Times New Roman"/>
              </a:rPr>
              <a:t>nuclear medicine.</a:t>
            </a:r>
            <a:endParaRPr>
              <a:solidFill>
                <a:srgbClr val="980000"/>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uses a </a:t>
            </a:r>
            <a:r>
              <a:rPr b="0" i="0" lang="en-US" sz="2652" u="none" cap="none" strike="noStrike">
                <a:solidFill>
                  <a:srgbClr val="980000"/>
                </a:solidFill>
                <a:latin typeface="Times New Roman"/>
                <a:ea typeface="Times New Roman"/>
                <a:cs typeface="Times New Roman"/>
                <a:sym typeface="Times New Roman"/>
              </a:rPr>
              <a:t>radioactive substance</a:t>
            </a:r>
            <a:r>
              <a:rPr b="0" i="0" lang="en-US" sz="2652" u="none" cap="none" strike="noStrike">
                <a:solidFill>
                  <a:schemeClr val="dk1"/>
                </a:solidFill>
                <a:latin typeface="Times New Roman"/>
                <a:ea typeface="Times New Roman"/>
                <a:cs typeface="Times New Roman"/>
                <a:sym typeface="Times New Roman"/>
              </a:rPr>
              <a:t> and a </a:t>
            </a:r>
            <a:r>
              <a:rPr b="0" i="0" lang="en-US" sz="2652" u="none" cap="none" strike="noStrike">
                <a:solidFill>
                  <a:srgbClr val="980000"/>
                </a:solidFill>
                <a:latin typeface="Times New Roman"/>
                <a:ea typeface="Times New Roman"/>
                <a:cs typeface="Times New Roman"/>
                <a:sym typeface="Times New Roman"/>
              </a:rPr>
              <a:t>gamma camera</a:t>
            </a:r>
            <a:r>
              <a:rPr b="0" i="0" lang="en-US" sz="2652" u="none" cap="none" strike="noStrike">
                <a:solidFill>
                  <a:schemeClr val="dk1"/>
                </a:solidFill>
                <a:latin typeface="Times New Roman"/>
                <a:ea typeface="Times New Roman"/>
                <a:cs typeface="Times New Roman"/>
                <a:sym typeface="Times New Roman"/>
              </a:rPr>
              <a:t> to create an image of </a:t>
            </a:r>
            <a:r>
              <a:rPr lang="en-US" sz="2652">
                <a:solidFill>
                  <a:schemeClr val="dk1"/>
                </a:solidFill>
                <a:latin typeface="Times New Roman"/>
                <a:ea typeface="Times New Roman"/>
                <a:cs typeface="Times New Roman"/>
                <a:sym typeface="Times New Roman"/>
              </a:rPr>
              <a:t>the distribution</a:t>
            </a:r>
            <a:r>
              <a:rPr b="0" i="0" lang="en-US" sz="2652" u="none" cap="none" strike="noStrike">
                <a:solidFill>
                  <a:schemeClr val="dk1"/>
                </a:solidFill>
                <a:latin typeface="Times New Roman"/>
                <a:ea typeface="Times New Roman"/>
                <a:cs typeface="Times New Roman"/>
                <a:sym typeface="Times New Roman"/>
              </a:rPr>
              <a:t> of this substance within the gland.</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 preferred in the study over CT or </a:t>
            </a:r>
            <a:r>
              <a:rPr lang="en-US" sz="2652">
                <a:solidFill>
                  <a:schemeClr val="dk1"/>
                </a:solidFill>
                <a:latin typeface="Times New Roman"/>
                <a:ea typeface="Times New Roman"/>
                <a:cs typeface="Times New Roman"/>
                <a:sym typeface="Times New Roman"/>
              </a:rPr>
              <a:t>ultrasound</a:t>
            </a:r>
            <a:r>
              <a:rPr b="0" i="0" lang="en-US" sz="2652" u="none" cap="none" strike="noStrike">
                <a:solidFill>
                  <a:schemeClr val="dk1"/>
                </a:solidFill>
                <a:latin typeface="Times New Roman"/>
                <a:ea typeface="Times New Roman"/>
                <a:cs typeface="Times New Roman"/>
                <a:sym typeface="Times New Roman"/>
              </a:rPr>
              <a:t> for it’s focus on the </a:t>
            </a:r>
            <a:r>
              <a:rPr b="0" i="0" lang="en-US" sz="2652" u="none" cap="none" strike="noStrike">
                <a:solidFill>
                  <a:srgbClr val="980000"/>
                </a:solidFill>
                <a:latin typeface="Times New Roman"/>
                <a:ea typeface="Times New Roman"/>
                <a:cs typeface="Times New Roman"/>
                <a:sym typeface="Times New Roman"/>
              </a:rPr>
              <a:t>functionality</a:t>
            </a:r>
            <a:r>
              <a:rPr b="0" i="0" lang="en-US" sz="2652" u="none" cap="none" strike="noStrike">
                <a:solidFill>
                  <a:schemeClr val="dk1"/>
                </a:solidFill>
                <a:latin typeface="Times New Roman"/>
                <a:ea typeface="Times New Roman"/>
                <a:cs typeface="Times New Roman"/>
                <a:sym typeface="Times New Roman"/>
              </a:rPr>
              <a:t> of the gland over anatomy.</a:t>
            </a:r>
            <a:endParaRPr>
              <a:solidFill>
                <a:schemeClr val="dk1"/>
              </a:solidFill>
            </a:endParaRPr>
          </a:p>
          <a:p>
            <a:pPr indent="-286320" lvl="1" marL="572640"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Exposure to radiation is </a:t>
            </a:r>
            <a:r>
              <a:rPr b="0" i="0" lang="en-US" sz="2652" u="none" cap="none" strike="noStrike">
                <a:solidFill>
                  <a:srgbClr val="980000"/>
                </a:solidFill>
                <a:latin typeface="Times New Roman"/>
                <a:ea typeface="Times New Roman"/>
                <a:cs typeface="Times New Roman"/>
                <a:sym typeface="Times New Roman"/>
              </a:rPr>
              <a:t>relatively low and acceptable</a:t>
            </a:r>
            <a:r>
              <a:rPr b="0" i="0" lang="en-US" sz="2652" u="none" cap="none" strike="noStrike">
                <a:solidFill>
                  <a:schemeClr val="dk1"/>
                </a:solidFill>
                <a:latin typeface="Times New Roman"/>
                <a:ea typeface="Times New Roman"/>
                <a:cs typeface="Times New Roman"/>
                <a:sym typeface="Times New Roman"/>
              </a:rPr>
              <a:t> for medical diagnosis</a:t>
            </a:r>
            <a:r>
              <a:rPr lang="en-US" sz="2652">
                <a:solidFill>
                  <a:schemeClr val="dk1"/>
                </a:solidFill>
                <a:latin typeface="Times New Roman"/>
                <a:ea typeface="Times New Roman"/>
                <a:cs typeface="Times New Roman"/>
                <a:sym typeface="Times New Roman"/>
              </a:rPr>
              <a:t>. (</a:t>
            </a:r>
            <a:r>
              <a:rPr b="0" i="0" lang="en-US" sz="2652" u="none" cap="none" strike="noStrike">
                <a:solidFill>
                  <a:srgbClr val="980000"/>
                </a:solidFill>
                <a:latin typeface="Times New Roman"/>
                <a:ea typeface="Times New Roman"/>
                <a:cs typeface="Times New Roman"/>
                <a:sym typeface="Times New Roman"/>
              </a:rPr>
              <a:t>not recommended </a:t>
            </a:r>
            <a:r>
              <a:rPr b="0" i="0" lang="en-US" sz="2652" u="none" cap="none" strike="noStrike">
                <a:solidFill>
                  <a:schemeClr val="dk1"/>
                </a:solidFill>
                <a:latin typeface="Times New Roman"/>
                <a:ea typeface="Times New Roman"/>
                <a:cs typeface="Times New Roman"/>
                <a:sym typeface="Times New Roman"/>
              </a:rPr>
              <a:t>for breastfeeding and pregnant women) </a:t>
            </a:r>
            <a:endParaRPr>
              <a:solidFill>
                <a:schemeClr val="dk1"/>
              </a:solidFill>
            </a:endParaRPr>
          </a:p>
          <a:p>
            <a:pPr indent="0" lvl="0" marL="0" marR="0" rtl="0" algn="l">
              <a:lnSpc>
                <a:spcPct val="140007"/>
              </a:lnSpc>
              <a:spcBef>
                <a:spcPts val="0"/>
              </a:spcBef>
              <a:spcAft>
                <a:spcPts val="0"/>
              </a:spcAft>
              <a:buNone/>
            </a:pPr>
            <a:r>
              <a:t/>
            </a:r>
            <a:endParaRPr b="0" i="0" sz="2652" u="none" cap="none" strike="noStrike">
              <a:solidFill>
                <a:schemeClr val="dk1"/>
              </a:solidFill>
              <a:latin typeface="Times New Roman"/>
              <a:ea typeface="Times New Roman"/>
              <a:cs typeface="Times New Roman"/>
              <a:sym typeface="Times New Roman"/>
            </a:endParaRPr>
          </a:p>
        </p:txBody>
      </p:sp>
      <p:sp>
        <p:nvSpPr>
          <p:cNvPr id="140" name="Google Shape;140;p6"/>
          <p:cNvSpPr txBox="1"/>
          <p:nvPr/>
        </p:nvSpPr>
        <p:spPr>
          <a:xfrm>
            <a:off x="14679826" y="9303000"/>
            <a:ext cx="3608100" cy="738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1" lang="en-US" sz="2000" u="none" cap="none" strike="noStrike">
                <a:solidFill>
                  <a:schemeClr val="dk1"/>
                </a:solidFill>
                <a:latin typeface="Times"/>
                <a:ea typeface="Times"/>
                <a:cs typeface="Times"/>
                <a:sym typeface="Times"/>
              </a:rPr>
              <a:t>SPECT scanner</a:t>
            </a:r>
            <a:endParaRPr b="0" i="1" sz="2000" u="none" cap="none" strike="noStrike">
              <a:solidFill>
                <a:schemeClr val="dk1"/>
              </a:solidFill>
              <a:latin typeface="Times"/>
              <a:ea typeface="Times"/>
              <a:cs typeface="Times"/>
              <a:sym typeface="Times"/>
            </a:endParaRPr>
          </a:p>
          <a:p>
            <a:pPr indent="0" lvl="0" marL="0" marR="0" rtl="0" algn="ctr">
              <a:lnSpc>
                <a:spcPct val="140000"/>
              </a:lnSpc>
              <a:spcBef>
                <a:spcPts val="0"/>
              </a:spcBef>
              <a:spcAft>
                <a:spcPts val="0"/>
              </a:spcAft>
              <a:buNone/>
            </a:pPr>
            <a:r>
              <a:rPr i="1" lang="en-US" sz="2000">
                <a:solidFill>
                  <a:schemeClr val="dk1"/>
                </a:solidFill>
                <a:latin typeface="Times"/>
                <a:ea typeface="Times"/>
                <a:cs typeface="Times"/>
                <a:sym typeface="Times"/>
              </a:rPr>
              <a:t>Figures from: </a:t>
            </a:r>
            <a:r>
              <a:rPr i="1" lang="en-US" sz="2000" u="sng">
                <a:solidFill>
                  <a:schemeClr val="hlink"/>
                </a:solidFill>
                <a:latin typeface="Times"/>
                <a:ea typeface="Times"/>
                <a:cs typeface="Times"/>
                <a:sym typeface="Times"/>
                <a:hlinkClick r:id="rId4"/>
              </a:rPr>
              <a:t>Siemens</a:t>
            </a:r>
            <a:r>
              <a:rPr i="1" lang="en-US" sz="2000" u="sng">
                <a:solidFill>
                  <a:schemeClr val="hlink"/>
                </a:solidFill>
                <a:latin typeface="Times"/>
                <a:ea typeface="Times"/>
                <a:cs typeface="Times"/>
                <a:sym typeface="Times"/>
                <a:hlinkClick r:id="rId5"/>
              </a:rPr>
              <a:t> healthcare</a:t>
            </a:r>
            <a:endParaRPr i="1" sz="2000">
              <a:solidFill>
                <a:schemeClr val="dk1"/>
              </a:solidFill>
              <a:latin typeface="Times"/>
              <a:ea typeface="Times"/>
              <a:cs typeface="Times"/>
              <a:sym typeface="Times"/>
            </a:endParaRPr>
          </a:p>
        </p:txBody>
      </p:sp>
      <p:sp>
        <p:nvSpPr>
          <p:cNvPr id="141" name="Google Shape;141;p6"/>
          <p:cNvSpPr txBox="1"/>
          <p:nvPr/>
        </p:nvSpPr>
        <p:spPr>
          <a:xfrm>
            <a:off x="524500" y="6018850"/>
            <a:ext cx="12425100" cy="38373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US" sz="2652" u="none" cap="none" strike="noStrike">
                <a:solidFill>
                  <a:schemeClr val="dk1"/>
                </a:solidFill>
                <a:latin typeface="Times New Roman"/>
                <a:ea typeface="Times New Roman"/>
                <a:cs typeface="Times New Roman"/>
                <a:sym typeface="Times New Roman"/>
              </a:rPr>
              <a:t>Functioning of SPECT:</a:t>
            </a:r>
            <a:endParaRPr b="1">
              <a:solidFill>
                <a:schemeClr val="dk1"/>
              </a:solidFill>
            </a:endParaRPr>
          </a:p>
          <a:p>
            <a:pPr indent="-286320" lvl="1" marL="572640"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A </a:t>
            </a:r>
            <a:r>
              <a:rPr b="0" i="0" lang="en-US" sz="2652" u="none" cap="none" strike="noStrike">
                <a:solidFill>
                  <a:srgbClr val="980000"/>
                </a:solidFill>
                <a:latin typeface="Times New Roman"/>
                <a:ea typeface="Times New Roman"/>
                <a:cs typeface="Times New Roman"/>
                <a:sym typeface="Times New Roman"/>
              </a:rPr>
              <a:t>radioactive isotope</a:t>
            </a:r>
            <a:r>
              <a:rPr b="0" i="0" lang="en-US" sz="2652" u="none" cap="none" strike="noStrike">
                <a:solidFill>
                  <a:schemeClr val="dk1"/>
                </a:solidFill>
                <a:latin typeface="Times New Roman"/>
                <a:ea typeface="Times New Roman"/>
                <a:cs typeface="Times New Roman"/>
                <a:sym typeface="Times New Roman"/>
              </a:rPr>
              <a:t> is given to the patient, most commonly </a:t>
            </a:r>
            <a:r>
              <a:rPr b="0" i="0" lang="en-US" sz="2652" u="none" cap="none" strike="noStrike">
                <a:solidFill>
                  <a:srgbClr val="980000"/>
                </a:solidFill>
                <a:latin typeface="Times New Roman"/>
                <a:ea typeface="Times New Roman"/>
                <a:cs typeface="Times New Roman"/>
                <a:sym typeface="Times New Roman"/>
              </a:rPr>
              <a:t>Iodine (I-123 or I-131)</a:t>
            </a:r>
            <a:r>
              <a:rPr b="0" i="0" lang="en-US" sz="2652" u="none" cap="none" strike="noStrike">
                <a:solidFill>
                  <a:schemeClr val="dk1"/>
                </a:solidFill>
                <a:latin typeface="Times New Roman"/>
                <a:ea typeface="Times New Roman"/>
                <a:cs typeface="Times New Roman"/>
                <a:sym typeface="Times New Roman"/>
              </a:rPr>
              <a:t>, </a:t>
            </a:r>
            <a:endParaRPr b="0" i="0" sz="2652" u="none" cap="none" strike="noStrike">
              <a:solidFill>
                <a:schemeClr val="dk1"/>
              </a:solidFill>
              <a:latin typeface="Times New Roman"/>
              <a:ea typeface="Times New Roman"/>
              <a:cs typeface="Times New Roman"/>
              <a:sym typeface="Times New Roman"/>
            </a:endParaRPr>
          </a:p>
          <a:p>
            <a:pPr indent="0" lvl="0" marL="0" marR="0" rtl="0" algn="l">
              <a:lnSpc>
                <a:spcPct val="140007"/>
              </a:lnSpc>
              <a:spcBef>
                <a:spcPts val="0"/>
              </a:spcBef>
              <a:spcAft>
                <a:spcPts val="0"/>
              </a:spcAft>
              <a:buNone/>
            </a:pPr>
            <a:r>
              <a:rPr b="0" i="0" lang="en-US" sz="2652" u="none" cap="none" strike="noStrike">
                <a:solidFill>
                  <a:schemeClr val="dk1"/>
                </a:solidFill>
                <a:latin typeface="Times New Roman"/>
                <a:ea typeface="Times New Roman"/>
                <a:cs typeface="Times New Roman"/>
                <a:sym typeface="Times New Roman"/>
              </a:rPr>
              <a:t>to swallow in liquid or capsule form.</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The thyroid uptakes this radioactive substance several hours later</a:t>
            </a:r>
            <a:endParaRPr>
              <a:solidFill>
                <a:schemeClr val="dk1"/>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Radiations of this substance are captured through the </a:t>
            </a:r>
            <a:r>
              <a:rPr b="0" i="0" lang="en-US" sz="2652" u="none" cap="none" strike="noStrike">
                <a:solidFill>
                  <a:srgbClr val="980000"/>
                </a:solidFill>
                <a:latin typeface="Times New Roman"/>
                <a:ea typeface="Times New Roman"/>
                <a:cs typeface="Times New Roman"/>
                <a:sym typeface="Times New Roman"/>
              </a:rPr>
              <a:t>probe of the special camera.</a:t>
            </a:r>
            <a:endParaRPr>
              <a:solidFill>
                <a:srgbClr val="980000"/>
              </a:solidFill>
            </a:endParaRPr>
          </a:p>
          <a:p>
            <a:pPr indent="-286321" lvl="1" marL="572641" marR="0" rtl="0" algn="l">
              <a:lnSpc>
                <a:spcPct val="140007"/>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The obtained image is interpreted by a radiologist or a doctor trained in nuclear medicine.</a:t>
            </a:r>
            <a:endParaRPr>
              <a:solidFill>
                <a:schemeClr val="dk1"/>
              </a:solidFill>
            </a:endParaRPr>
          </a:p>
        </p:txBody>
      </p:sp>
      <p:sp>
        <p:nvSpPr>
          <p:cNvPr id="142" name="Google Shape;142;p6"/>
          <p:cNvSpPr txBox="1"/>
          <p:nvPr/>
        </p:nvSpPr>
        <p:spPr>
          <a:xfrm>
            <a:off x="524508" y="354098"/>
            <a:ext cx="16442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7200" u="none" cap="none" strike="noStrike">
                <a:solidFill>
                  <a:srgbClr val="1155CC"/>
                </a:solidFill>
                <a:latin typeface="Hanuman"/>
                <a:ea typeface="Hanuman"/>
                <a:cs typeface="Hanuman"/>
                <a:sym typeface="Hanuman"/>
              </a:rPr>
              <a:t>Hyperthyroidism and SPECT scans</a:t>
            </a:r>
            <a:endParaRPr b="1">
              <a:solidFill>
                <a:srgbClr val="1155CC"/>
              </a:solidFill>
            </a:endParaRPr>
          </a:p>
        </p:txBody>
      </p:sp>
      <p:sp>
        <p:nvSpPr>
          <p:cNvPr id="143" name="Google Shape;143;p6"/>
          <p:cNvSpPr txBox="1"/>
          <p:nvPr/>
        </p:nvSpPr>
        <p:spPr>
          <a:xfrm>
            <a:off x="11510325" y="9934825"/>
            <a:ext cx="2964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144" name="Google Shape;144;p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7"/>
          <p:cNvSpPr txBox="1"/>
          <p:nvPr/>
        </p:nvSpPr>
        <p:spPr>
          <a:xfrm>
            <a:off x="476883" y="111520"/>
            <a:ext cx="16442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200" u="none" cap="none" strike="noStrike">
                <a:solidFill>
                  <a:srgbClr val="1255CC"/>
                </a:solidFill>
                <a:latin typeface="Hanuman"/>
                <a:ea typeface="Hanuman"/>
                <a:cs typeface="Hanuman"/>
                <a:sym typeface="Hanuman"/>
              </a:rPr>
              <a:t>Class </a:t>
            </a:r>
            <a:r>
              <a:rPr i="0" lang="en-US" sz="7200" u="none" cap="none" strike="noStrike">
                <a:solidFill>
                  <a:srgbClr val="1255CC"/>
                </a:solidFill>
                <a:latin typeface="Hanuman"/>
                <a:ea typeface="Hanuman"/>
                <a:cs typeface="Hanuman"/>
                <a:sym typeface="Hanuman"/>
              </a:rPr>
              <a:t>selection</a:t>
            </a:r>
            <a:r>
              <a:rPr b="0" i="0" lang="en-US" sz="7200" u="none" cap="none" strike="noStrike">
                <a:solidFill>
                  <a:srgbClr val="1255CC"/>
                </a:solidFill>
                <a:latin typeface="Hanuman"/>
                <a:ea typeface="Hanuman"/>
                <a:cs typeface="Hanuman"/>
                <a:sym typeface="Hanuman"/>
              </a:rPr>
              <a:t> </a:t>
            </a:r>
            <a:endParaRPr>
              <a:solidFill>
                <a:srgbClr val="1255CC"/>
              </a:solidFill>
            </a:endParaRPr>
          </a:p>
        </p:txBody>
      </p:sp>
      <p:cxnSp>
        <p:nvCxnSpPr>
          <p:cNvPr id="150" name="Google Shape;150;p7"/>
          <p:cNvCxnSpPr/>
          <p:nvPr/>
        </p:nvCxnSpPr>
        <p:spPr>
          <a:xfrm rot="10800000">
            <a:off x="461337" y="1142025"/>
            <a:ext cx="8221200" cy="0"/>
          </a:xfrm>
          <a:prstGeom prst="straightConnector1">
            <a:avLst/>
          </a:prstGeom>
          <a:noFill/>
          <a:ln cap="flat" cmpd="sng" w="19050">
            <a:solidFill>
              <a:srgbClr val="1255CC"/>
            </a:solidFill>
            <a:prstDash val="solid"/>
            <a:round/>
            <a:headEnd len="sm" w="sm" type="none"/>
            <a:tailEnd len="sm" w="sm" type="none"/>
          </a:ln>
        </p:spPr>
      </p:cxnSp>
      <p:sp>
        <p:nvSpPr>
          <p:cNvPr id="151" name="Google Shape;151;p7"/>
          <p:cNvSpPr txBox="1"/>
          <p:nvPr/>
        </p:nvSpPr>
        <p:spPr>
          <a:xfrm>
            <a:off x="374025" y="2441063"/>
            <a:ext cx="13202100" cy="62421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t/>
            </a:r>
            <a:endParaRPr>
              <a:solidFill>
                <a:schemeClr val="dk1"/>
              </a:solidFill>
            </a:endParaRPr>
          </a:p>
          <a:p>
            <a:pPr indent="-397002" lvl="0" marL="457200" marR="0" rtl="0" algn="l">
              <a:lnSpc>
                <a:spcPct val="150000"/>
              </a:lnSpc>
              <a:spcBef>
                <a:spcPts val="0"/>
              </a:spcBef>
              <a:spcAft>
                <a:spcPts val="0"/>
              </a:spcAft>
              <a:buSzPts val="2652"/>
              <a:buAutoNum type="arabicParenR"/>
            </a:pPr>
            <a:r>
              <a:rPr b="1" i="0" lang="en-US" sz="2652" u="none" cap="none" strike="noStrike">
                <a:solidFill>
                  <a:srgbClr val="980000"/>
                </a:solidFill>
                <a:latin typeface="Times"/>
                <a:ea typeface="Times"/>
                <a:cs typeface="Times"/>
                <a:sym typeface="Times"/>
              </a:rPr>
              <a:t>Autonomously </a:t>
            </a:r>
            <a:r>
              <a:rPr b="1" lang="en-US" sz="2652">
                <a:solidFill>
                  <a:srgbClr val="980000"/>
                </a:solidFill>
                <a:latin typeface="Times"/>
                <a:ea typeface="Times"/>
                <a:cs typeface="Times"/>
                <a:sym typeface="Times"/>
              </a:rPr>
              <a:t>F</a:t>
            </a:r>
            <a:r>
              <a:rPr b="1" i="0" lang="en-US" sz="2652" u="none" cap="none" strike="noStrike">
                <a:solidFill>
                  <a:srgbClr val="980000"/>
                </a:solidFill>
                <a:latin typeface="Times"/>
                <a:ea typeface="Times"/>
                <a:cs typeface="Times"/>
                <a:sym typeface="Times"/>
              </a:rPr>
              <a:t>unctioning </a:t>
            </a:r>
            <a:r>
              <a:rPr b="1" lang="en-US" sz="2652">
                <a:solidFill>
                  <a:srgbClr val="980000"/>
                </a:solidFill>
                <a:latin typeface="Times"/>
                <a:ea typeface="Times"/>
                <a:cs typeface="Times"/>
                <a:sym typeface="Times"/>
              </a:rPr>
              <a:t>T</a:t>
            </a:r>
            <a:r>
              <a:rPr b="1" i="0" lang="en-US" sz="2652" u="none" cap="none" strike="noStrike">
                <a:solidFill>
                  <a:srgbClr val="980000"/>
                </a:solidFill>
                <a:latin typeface="Times"/>
                <a:ea typeface="Times"/>
                <a:cs typeface="Times"/>
                <a:sym typeface="Times"/>
              </a:rPr>
              <a:t>hyroid </a:t>
            </a:r>
            <a:r>
              <a:rPr b="1" lang="en-US" sz="2652">
                <a:solidFill>
                  <a:srgbClr val="980000"/>
                </a:solidFill>
                <a:latin typeface="Times"/>
                <a:ea typeface="Times"/>
                <a:cs typeface="Times"/>
                <a:sym typeface="Times"/>
              </a:rPr>
              <a:t>N</a:t>
            </a:r>
            <a:r>
              <a:rPr b="1" i="0" lang="en-US" sz="2652" u="none" cap="none" strike="noStrike">
                <a:solidFill>
                  <a:srgbClr val="980000"/>
                </a:solidFill>
                <a:latin typeface="Times"/>
                <a:ea typeface="Times"/>
                <a:cs typeface="Times"/>
                <a:sym typeface="Times"/>
              </a:rPr>
              <a:t>odules (AFTN): </a:t>
            </a:r>
            <a:endParaRPr b="1" i="0" sz="2652" u="none" cap="none" strike="noStrike">
              <a:solidFill>
                <a:srgbClr val="980000"/>
              </a:solidFill>
              <a:latin typeface="Times"/>
              <a:ea typeface="Times"/>
              <a:cs typeface="Times"/>
              <a:sym typeface="Times"/>
            </a:endParaRPr>
          </a:p>
          <a:p>
            <a:pPr indent="-397002" lvl="0" marL="914400" marR="0" rtl="0" algn="l">
              <a:lnSpc>
                <a:spcPct val="150000"/>
              </a:lnSpc>
              <a:spcBef>
                <a:spcPts val="0"/>
              </a:spcBef>
              <a:spcAft>
                <a:spcPts val="0"/>
              </a:spcAft>
              <a:buSzPts val="2652"/>
              <a:buFont typeface="Times New Roman"/>
              <a:buChar char="●"/>
            </a:pPr>
            <a:r>
              <a:rPr lang="en-US" sz="2652">
                <a:solidFill>
                  <a:schemeClr val="dk1"/>
                </a:solidFill>
                <a:latin typeface="Times New Roman"/>
                <a:ea typeface="Times New Roman"/>
                <a:cs typeface="Times New Roman"/>
                <a:sym typeface="Times New Roman"/>
              </a:rPr>
              <a:t>characterized</a:t>
            </a:r>
            <a:r>
              <a:rPr b="0" i="0" lang="en-US" sz="2652" u="none" cap="none" strike="noStrike">
                <a:solidFill>
                  <a:schemeClr val="dk1"/>
                </a:solidFill>
                <a:latin typeface="Times New Roman"/>
                <a:ea typeface="Times New Roman"/>
                <a:cs typeface="Times New Roman"/>
                <a:sym typeface="Times New Roman"/>
              </a:rPr>
              <a:t> by their </a:t>
            </a:r>
            <a:r>
              <a:rPr b="0" i="0" lang="en-US" sz="2652" u="none" cap="none" strike="noStrike">
                <a:solidFill>
                  <a:srgbClr val="980000"/>
                </a:solidFill>
                <a:latin typeface="Times New Roman"/>
                <a:ea typeface="Times New Roman"/>
                <a:cs typeface="Times New Roman"/>
                <a:sym typeface="Times New Roman"/>
              </a:rPr>
              <a:t>independent functioning</a:t>
            </a:r>
            <a:r>
              <a:rPr b="0" i="0" lang="en-US" sz="2652" u="none" cap="none" strike="noStrike">
                <a:solidFill>
                  <a:schemeClr val="dk1"/>
                </a:solidFill>
                <a:latin typeface="Times New Roman"/>
                <a:ea typeface="Times New Roman"/>
                <a:cs typeface="Times New Roman"/>
                <a:sym typeface="Times New Roman"/>
              </a:rPr>
              <a:t> from</a:t>
            </a:r>
            <a:r>
              <a:rPr lang="en-US" sz="2652">
                <a:solidFill>
                  <a:schemeClr val="dk1"/>
                </a:solidFill>
                <a:latin typeface="Times New Roman"/>
                <a:ea typeface="Times New Roman"/>
                <a:cs typeface="Times New Roman"/>
                <a:sym typeface="Times New Roman"/>
              </a:rPr>
              <a:t> </a:t>
            </a:r>
            <a:r>
              <a:rPr b="0" i="0" lang="en-US" sz="2652" u="none" cap="none" strike="noStrike">
                <a:solidFill>
                  <a:schemeClr val="dk1"/>
                </a:solidFill>
                <a:latin typeface="Times New Roman"/>
                <a:ea typeface="Times New Roman"/>
                <a:cs typeface="Times New Roman"/>
                <a:sym typeface="Times New Roman"/>
              </a:rPr>
              <a:t>TSH control. </a:t>
            </a:r>
            <a:endParaRPr sz="2652">
              <a:solidFill>
                <a:schemeClr val="dk1"/>
              </a:solidFill>
              <a:latin typeface="Times New Roman"/>
              <a:ea typeface="Times New Roman"/>
              <a:cs typeface="Times New Roman"/>
              <a:sym typeface="Times New Roman"/>
            </a:endParaRPr>
          </a:p>
          <a:p>
            <a:pPr indent="-397002" lvl="0" marL="914400" marR="0" rtl="0" algn="l">
              <a:lnSpc>
                <a:spcPct val="150000"/>
              </a:lnSpc>
              <a:spcBef>
                <a:spcPts val="0"/>
              </a:spcBef>
              <a:spcAft>
                <a:spcPts val="0"/>
              </a:spcAft>
              <a:buSzPts val="2652"/>
              <a:buFont typeface="Times New Roman"/>
              <a:buChar char="●"/>
            </a:pPr>
            <a:r>
              <a:rPr b="0" i="0" lang="en-US" sz="2652" u="none" cap="none" strike="noStrike">
                <a:solidFill>
                  <a:schemeClr val="dk1"/>
                </a:solidFill>
                <a:latin typeface="Times New Roman"/>
                <a:ea typeface="Times New Roman"/>
                <a:cs typeface="Times New Roman"/>
                <a:sym typeface="Times New Roman"/>
              </a:rPr>
              <a:t>appear </a:t>
            </a:r>
            <a:r>
              <a:rPr b="0" i="0" lang="en-US" sz="2652" u="none" cap="none" strike="noStrike">
                <a:solidFill>
                  <a:srgbClr val="980000"/>
                </a:solidFill>
                <a:latin typeface="Times New Roman"/>
                <a:ea typeface="Times New Roman"/>
                <a:cs typeface="Times New Roman"/>
                <a:sym typeface="Times New Roman"/>
              </a:rPr>
              <a:t>hot in scans</a:t>
            </a:r>
            <a:r>
              <a:rPr b="0" i="0" lang="en-US" sz="2652" u="none" cap="none" strike="noStrike">
                <a:solidFill>
                  <a:schemeClr val="dk1"/>
                </a:solidFill>
                <a:latin typeface="Times New Roman"/>
                <a:ea typeface="Times New Roman"/>
                <a:cs typeface="Times New Roman"/>
                <a:sym typeface="Times New Roman"/>
              </a:rPr>
              <a:t> because of the greater selective concentration of radionuclide than the rest of the gland</a:t>
            </a:r>
            <a:endParaRPr b="0" i="0" sz="2652"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sz="2652">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sz="2652">
              <a:solidFill>
                <a:schemeClr val="dk1"/>
              </a:solidFill>
              <a:latin typeface="Times New Roman"/>
              <a:ea typeface="Times New Roman"/>
              <a:cs typeface="Times New Roman"/>
              <a:sym typeface="Times New Roman"/>
            </a:endParaRPr>
          </a:p>
          <a:p>
            <a:pPr indent="-397002" lvl="0" marL="457200" rtl="0" algn="l">
              <a:lnSpc>
                <a:spcPct val="150000"/>
              </a:lnSpc>
              <a:spcBef>
                <a:spcPts val="0"/>
              </a:spcBef>
              <a:spcAft>
                <a:spcPts val="0"/>
              </a:spcAft>
              <a:buClr>
                <a:schemeClr val="dk1"/>
              </a:buClr>
              <a:buSzPts val="2652"/>
              <a:buAutoNum type="arabicParenR"/>
            </a:pPr>
            <a:r>
              <a:rPr b="1" lang="en-US" sz="2652">
                <a:solidFill>
                  <a:srgbClr val="980000"/>
                </a:solidFill>
                <a:latin typeface="Times"/>
                <a:ea typeface="Times"/>
                <a:cs typeface="Times"/>
                <a:sym typeface="Times"/>
              </a:rPr>
              <a:t>Thyroiditis:</a:t>
            </a:r>
            <a:r>
              <a:rPr b="1" lang="en-US" sz="2652">
                <a:solidFill>
                  <a:schemeClr val="dk1"/>
                </a:solidFill>
                <a:latin typeface="Times"/>
                <a:ea typeface="Times"/>
                <a:cs typeface="Times"/>
                <a:sym typeface="Times"/>
              </a:rPr>
              <a:t> </a:t>
            </a:r>
            <a:endParaRPr b="1" sz="2652">
              <a:solidFill>
                <a:schemeClr val="dk1"/>
              </a:solidFill>
              <a:latin typeface="Times"/>
              <a:ea typeface="Times"/>
              <a:cs typeface="Times"/>
              <a:sym typeface="Times"/>
            </a:endParaRPr>
          </a:p>
          <a:p>
            <a:pPr indent="-397002" lvl="0" marL="914400" rtl="0" algn="l">
              <a:lnSpc>
                <a:spcPct val="150000"/>
              </a:lnSpc>
              <a:spcBef>
                <a:spcPts val="0"/>
              </a:spcBef>
              <a:spcAft>
                <a:spcPts val="0"/>
              </a:spcAft>
              <a:buSzPts val="2652"/>
              <a:buFont typeface="Times New Roman"/>
              <a:buChar char="●"/>
            </a:pPr>
            <a:r>
              <a:rPr lang="en-US" sz="2652">
                <a:solidFill>
                  <a:schemeClr val="dk1"/>
                </a:solidFill>
                <a:latin typeface="Times New Roman"/>
                <a:ea typeface="Times New Roman"/>
                <a:cs typeface="Times New Roman"/>
                <a:sym typeface="Times New Roman"/>
              </a:rPr>
              <a:t>It is a general term that refers to a group of disorders that causes </a:t>
            </a:r>
            <a:r>
              <a:rPr lang="en-US" sz="2652">
                <a:solidFill>
                  <a:srgbClr val="980000"/>
                </a:solidFill>
                <a:latin typeface="Times New Roman"/>
                <a:ea typeface="Times New Roman"/>
                <a:cs typeface="Times New Roman"/>
                <a:sym typeface="Times New Roman"/>
              </a:rPr>
              <a:t>inflammation of the gland</a:t>
            </a:r>
            <a:r>
              <a:rPr lang="en-US" sz="2652">
                <a:solidFill>
                  <a:schemeClr val="dk1"/>
                </a:solidFill>
                <a:latin typeface="Times New Roman"/>
                <a:ea typeface="Times New Roman"/>
                <a:cs typeface="Times New Roman"/>
                <a:sym typeface="Times New Roman"/>
              </a:rPr>
              <a:t>. The inflammation often </a:t>
            </a:r>
            <a:r>
              <a:rPr lang="en-US" sz="2652">
                <a:solidFill>
                  <a:srgbClr val="980000"/>
                </a:solidFill>
                <a:latin typeface="Times New Roman"/>
                <a:ea typeface="Times New Roman"/>
                <a:cs typeface="Times New Roman"/>
                <a:sym typeface="Times New Roman"/>
              </a:rPr>
              <a:t>disrupts </a:t>
            </a:r>
            <a:r>
              <a:rPr lang="en-US" sz="2652">
                <a:solidFill>
                  <a:schemeClr val="dk1"/>
                </a:solidFill>
                <a:latin typeface="Times New Roman"/>
                <a:ea typeface="Times New Roman"/>
                <a:cs typeface="Times New Roman"/>
                <a:sym typeface="Times New Roman"/>
              </a:rPr>
              <a:t>the gland's normal structure and function.</a:t>
            </a:r>
            <a:endParaRPr>
              <a:solidFill>
                <a:schemeClr val="dk1"/>
              </a:solidFill>
            </a:endParaRPr>
          </a:p>
          <a:p>
            <a:pPr indent="0" lvl="0" marL="457200" marR="0" rtl="0" algn="l">
              <a:lnSpc>
                <a:spcPct val="140007"/>
              </a:lnSpc>
              <a:spcBef>
                <a:spcPts val="0"/>
              </a:spcBef>
              <a:spcAft>
                <a:spcPts val="0"/>
              </a:spcAft>
              <a:buNone/>
            </a:pPr>
            <a:r>
              <a:t/>
            </a:r>
            <a:endParaRPr sz="2652">
              <a:solidFill>
                <a:schemeClr val="dk1"/>
              </a:solidFill>
              <a:latin typeface="Times New Roman"/>
              <a:ea typeface="Times New Roman"/>
              <a:cs typeface="Times New Roman"/>
              <a:sym typeface="Times New Roman"/>
            </a:endParaRPr>
          </a:p>
        </p:txBody>
      </p:sp>
      <p:pic>
        <p:nvPicPr>
          <p:cNvPr id="152" name="Google Shape;152;p7"/>
          <p:cNvPicPr preferRelativeResize="0"/>
          <p:nvPr/>
        </p:nvPicPr>
        <p:blipFill>
          <a:blip r:embed="rId3">
            <a:alphaModFix/>
          </a:blip>
          <a:stretch>
            <a:fillRect/>
          </a:stretch>
        </p:blipFill>
        <p:spPr>
          <a:xfrm>
            <a:off x="14125675" y="6281550"/>
            <a:ext cx="2873325" cy="2894600"/>
          </a:xfrm>
          <a:prstGeom prst="rect">
            <a:avLst/>
          </a:prstGeom>
          <a:noFill/>
          <a:ln cap="flat" cmpd="sng" w="28575">
            <a:solidFill>
              <a:srgbClr val="000000"/>
            </a:solidFill>
            <a:prstDash val="solid"/>
            <a:miter lim="8000"/>
            <a:headEnd len="sm" w="sm" type="none"/>
            <a:tailEnd len="sm" w="sm" type="none"/>
          </a:ln>
        </p:spPr>
      </p:pic>
      <p:sp>
        <p:nvSpPr>
          <p:cNvPr id="153" name="Google Shape;153;p7"/>
          <p:cNvSpPr txBox="1"/>
          <p:nvPr/>
        </p:nvSpPr>
        <p:spPr>
          <a:xfrm>
            <a:off x="461325" y="1054625"/>
            <a:ext cx="17670900" cy="1223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Font typeface="Arial"/>
              <a:buNone/>
            </a:pPr>
            <a:r>
              <a:rPr lang="en-US" sz="2652">
                <a:solidFill>
                  <a:schemeClr val="dk1"/>
                </a:solidFill>
                <a:latin typeface="Times New Roman"/>
                <a:ea typeface="Times New Roman"/>
                <a:cs typeface="Times New Roman"/>
                <a:sym typeface="Times New Roman"/>
              </a:rPr>
              <a:t>Knowing the </a:t>
            </a:r>
            <a:r>
              <a:rPr lang="en-US" sz="2652">
                <a:solidFill>
                  <a:srgbClr val="980000"/>
                </a:solidFill>
                <a:latin typeface="Times New Roman"/>
                <a:ea typeface="Times New Roman"/>
                <a:cs typeface="Times New Roman"/>
                <a:sym typeface="Times New Roman"/>
              </a:rPr>
              <a:t>exact cause</a:t>
            </a:r>
            <a:r>
              <a:rPr lang="en-US" sz="2652">
                <a:solidFill>
                  <a:schemeClr val="dk1"/>
                </a:solidFill>
                <a:latin typeface="Times New Roman"/>
                <a:ea typeface="Times New Roman"/>
                <a:cs typeface="Times New Roman"/>
                <a:sym typeface="Times New Roman"/>
              </a:rPr>
              <a:t> behind overproduction of thyroid hormone is crucial in a </a:t>
            </a:r>
            <a:r>
              <a:rPr lang="en-US" sz="2652">
                <a:solidFill>
                  <a:srgbClr val="980000"/>
                </a:solidFill>
                <a:latin typeface="Times New Roman"/>
                <a:ea typeface="Times New Roman"/>
                <a:cs typeface="Times New Roman"/>
                <a:sym typeface="Times New Roman"/>
              </a:rPr>
              <a:t>precise and tailored treatment.</a:t>
            </a:r>
            <a:r>
              <a:rPr lang="en-US" sz="2652">
                <a:solidFill>
                  <a:schemeClr val="dk1"/>
                </a:solidFill>
                <a:latin typeface="Times New Roman"/>
                <a:ea typeface="Times New Roman"/>
                <a:cs typeface="Times New Roman"/>
                <a:sym typeface="Times New Roman"/>
              </a:rPr>
              <a:t> </a:t>
            </a:r>
            <a:endParaRPr sz="2652">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Font typeface="Arial"/>
              <a:buNone/>
            </a:pPr>
            <a:r>
              <a:rPr lang="en-US" sz="2652">
                <a:solidFill>
                  <a:schemeClr val="dk1"/>
                </a:solidFill>
                <a:latin typeface="Times New Roman"/>
                <a:ea typeface="Times New Roman"/>
                <a:cs typeface="Times New Roman"/>
                <a:sym typeface="Times New Roman"/>
              </a:rPr>
              <a:t>Thus for this study we decided to focus on four most prominent causes: </a:t>
            </a:r>
            <a:endParaRPr sz="3200">
              <a:solidFill>
                <a:schemeClr val="dk1"/>
              </a:solidFill>
              <a:latin typeface="Calibri"/>
              <a:ea typeface="Calibri"/>
              <a:cs typeface="Calibri"/>
              <a:sym typeface="Calibri"/>
            </a:endParaRPr>
          </a:p>
        </p:txBody>
      </p:sp>
      <p:pic>
        <p:nvPicPr>
          <p:cNvPr id="154" name="Google Shape;154;p7"/>
          <p:cNvPicPr preferRelativeResize="0"/>
          <p:nvPr/>
        </p:nvPicPr>
        <p:blipFill>
          <a:blip r:embed="rId4">
            <a:alphaModFix/>
          </a:blip>
          <a:stretch>
            <a:fillRect/>
          </a:stretch>
        </p:blipFill>
        <p:spPr>
          <a:xfrm>
            <a:off x="14125675" y="2441064"/>
            <a:ext cx="2793300" cy="2793300"/>
          </a:xfrm>
          <a:prstGeom prst="rect">
            <a:avLst/>
          </a:prstGeom>
          <a:noFill/>
          <a:ln cap="flat" cmpd="sng" w="28575">
            <a:solidFill>
              <a:srgbClr val="000000"/>
            </a:solidFill>
            <a:prstDash val="solid"/>
            <a:miter lim="8000"/>
            <a:headEnd len="sm" w="sm" type="none"/>
            <a:tailEnd len="sm" w="sm" type="none"/>
          </a:ln>
        </p:spPr>
      </p:pic>
      <p:sp>
        <p:nvSpPr>
          <p:cNvPr id="155" name="Google Shape;155;p7"/>
          <p:cNvSpPr txBox="1"/>
          <p:nvPr/>
        </p:nvSpPr>
        <p:spPr>
          <a:xfrm>
            <a:off x="14102475" y="5295150"/>
            <a:ext cx="2793300" cy="582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US" sz="1200">
                <a:solidFill>
                  <a:srgbClr val="980000"/>
                </a:solidFill>
                <a:latin typeface="Times"/>
                <a:ea typeface="Times"/>
                <a:cs typeface="Times"/>
                <a:sym typeface="Times"/>
              </a:rPr>
              <a:t>Autonomously functioning thyroid nodules (AFTN)</a:t>
            </a:r>
            <a:endParaRPr sz="1200">
              <a:solidFill>
                <a:schemeClr val="dk1"/>
              </a:solidFill>
              <a:latin typeface="Calibri"/>
              <a:ea typeface="Calibri"/>
              <a:cs typeface="Calibri"/>
              <a:sym typeface="Calibri"/>
            </a:endParaRPr>
          </a:p>
        </p:txBody>
      </p:sp>
      <p:sp>
        <p:nvSpPr>
          <p:cNvPr id="156" name="Google Shape;156;p7"/>
          <p:cNvSpPr txBox="1"/>
          <p:nvPr/>
        </p:nvSpPr>
        <p:spPr>
          <a:xfrm>
            <a:off x="14165688" y="9356625"/>
            <a:ext cx="2793300" cy="582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US" sz="1200">
                <a:solidFill>
                  <a:srgbClr val="980000"/>
                </a:solidFill>
                <a:latin typeface="Times"/>
                <a:ea typeface="Times"/>
                <a:cs typeface="Times"/>
                <a:sym typeface="Times"/>
              </a:rPr>
              <a:t>Thyroiditis</a:t>
            </a:r>
            <a:endParaRPr sz="1200">
              <a:solidFill>
                <a:schemeClr val="dk1"/>
              </a:solidFill>
              <a:latin typeface="Calibri"/>
              <a:ea typeface="Calibri"/>
              <a:cs typeface="Calibri"/>
              <a:sym typeface="Calibri"/>
            </a:endParaRPr>
          </a:p>
        </p:txBody>
      </p:sp>
      <p:sp>
        <p:nvSpPr>
          <p:cNvPr id="157" name="Google Shape;157;p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32f0aeac91d_0_19"/>
          <p:cNvSpPr txBox="1"/>
          <p:nvPr/>
        </p:nvSpPr>
        <p:spPr>
          <a:xfrm>
            <a:off x="476883" y="111520"/>
            <a:ext cx="16442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200" u="none" cap="none" strike="noStrike">
                <a:solidFill>
                  <a:srgbClr val="1255CC"/>
                </a:solidFill>
                <a:latin typeface="Hanuman"/>
                <a:ea typeface="Hanuman"/>
                <a:cs typeface="Hanuman"/>
                <a:sym typeface="Hanuman"/>
              </a:rPr>
              <a:t>Class </a:t>
            </a:r>
            <a:r>
              <a:rPr i="0" lang="en-US" sz="7200" u="none" cap="none" strike="noStrike">
                <a:solidFill>
                  <a:srgbClr val="1255CC"/>
                </a:solidFill>
                <a:latin typeface="Hanuman"/>
                <a:ea typeface="Hanuman"/>
                <a:cs typeface="Hanuman"/>
                <a:sym typeface="Hanuman"/>
              </a:rPr>
              <a:t>selection</a:t>
            </a:r>
            <a:r>
              <a:rPr b="0" i="0" lang="en-US" sz="7200" u="none" cap="none" strike="noStrike">
                <a:solidFill>
                  <a:srgbClr val="1255CC"/>
                </a:solidFill>
                <a:latin typeface="Hanuman"/>
                <a:ea typeface="Hanuman"/>
                <a:cs typeface="Hanuman"/>
                <a:sym typeface="Hanuman"/>
              </a:rPr>
              <a:t> </a:t>
            </a:r>
            <a:endParaRPr>
              <a:solidFill>
                <a:srgbClr val="1255CC"/>
              </a:solidFill>
            </a:endParaRPr>
          </a:p>
        </p:txBody>
      </p:sp>
      <p:cxnSp>
        <p:nvCxnSpPr>
          <p:cNvPr id="163" name="Google Shape;163;g32f0aeac91d_0_19"/>
          <p:cNvCxnSpPr/>
          <p:nvPr/>
        </p:nvCxnSpPr>
        <p:spPr>
          <a:xfrm rot="10800000">
            <a:off x="461337" y="1142025"/>
            <a:ext cx="8221200" cy="0"/>
          </a:xfrm>
          <a:prstGeom prst="straightConnector1">
            <a:avLst/>
          </a:prstGeom>
          <a:noFill/>
          <a:ln cap="flat" cmpd="sng" w="19050">
            <a:solidFill>
              <a:srgbClr val="1255CC"/>
            </a:solidFill>
            <a:prstDash val="solid"/>
            <a:round/>
            <a:headEnd len="sm" w="sm" type="none"/>
            <a:tailEnd len="sm" w="sm" type="none"/>
          </a:ln>
        </p:spPr>
      </p:cxnSp>
      <p:sp>
        <p:nvSpPr>
          <p:cNvPr id="164" name="Google Shape;164;g32f0aeac91d_0_19"/>
          <p:cNvSpPr txBox="1"/>
          <p:nvPr/>
        </p:nvSpPr>
        <p:spPr>
          <a:xfrm>
            <a:off x="476875" y="1435025"/>
            <a:ext cx="13077000" cy="77559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US" sz="2652">
                <a:latin typeface="Times"/>
                <a:ea typeface="Times"/>
                <a:cs typeface="Times"/>
                <a:sym typeface="Times"/>
              </a:rPr>
              <a:t>3)</a:t>
            </a:r>
            <a:r>
              <a:rPr b="1" lang="en-US" sz="2652">
                <a:solidFill>
                  <a:srgbClr val="980000"/>
                </a:solidFill>
                <a:latin typeface="Times"/>
                <a:ea typeface="Times"/>
                <a:cs typeface="Times"/>
                <a:sym typeface="Times"/>
              </a:rPr>
              <a:t> </a:t>
            </a:r>
            <a:r>
              <a:rPr b="1" i="0" lang="en-US" sz="2652" u="none" cap="none" strike="noStrike">
                <a:solidFill>
                  <a:srgbClr val="980000"/>
                </a:solidFill>
                <a:latin typeface="Times"/>
                <a:ea typeface="Times"/>
                <a:cs typeface="Times"/>
                <a:sym typeface="Times"/>
              </a:rPr>
              <a:t>Diffusely hyper-functioning thyroid glands (Graves disease):</a:t>
            </a:r>
            <a:r>
              <a:rPr b="1" i="0" lang="en-US" sz="2652" u="none" cap="none" strike="noStrike">
                <a:solidFill>
                  <a:schemeClr val="dk1"/>
                </a:solidFill>
                <a:latin typeface="Times"/>
                <a:ea typeface="Times"/>
                <a:cs typeface="Times"/>
                <a:sym typeface="Times"/>
              </a:rPr>
              <a:t> </a:t>
            </a:r>
            <a:endParaRPr b="1" i="0" sz="2652" u="none" cap="none" strike="noStrike">
              <a:solidFill>
                <a:schemeClr val="dk1"/>
              </a:solidFill>
              <a:latin typeface="Times"/>
              <a:ea typeface="Times"/>
              <a:cs typeface="Times"/>
              <a:sym typeface="Times"/>
            </a:endParaRPr>
          </a:p>
          <a:p>
            <a:pPr indent="-286320" lvl="1" marL="572640" marR="0" rtl="0" algn="l">
              <a:lnSpc>
                <a:spcPct val="150000"/>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The thyroid gland gets </a:t>
            </a:r>
            <a:r>
              <a:rPr b="0" i="0" lang="en-US" sz="2652" u="none" cap="none" strike="noStrike">
                <a:solidFill>
                  <a:srgbClr val="980000"/>
                </a:solidFill>
                <a:latin typeface="Times New Roman"/>
                <a:ea typeface="Times New Roman"/>
                <a:cs typeface="Times New Roman"/>
                <a:sym typeface="Times New Roman"/>
              </a:rPr>
              <a:t>uniformly enlarged</a:t>
            </a:r>
            <a:r>
              <a:rPr b="0" i="0" lang="en-US" sz="2652" u="none" cap="none" strike="noStrike">
                <a:solidFill>
                  <a:schemeClr val="dk1"/>
                </a:solidFill>
                <a:latin typeface="Times New Roman"/>
                <a:ea typeface="Times New Roman"/>
                <a:cs typeface="Times New Roman"/>
                <a:sym typeface="Times New Roman"/>
              </a:rPr>
              <a:t> in diffusely hyper-functioning thyroid</a:t>
            </a:r>
            <a:r>
              <a:rPr lang="en-US" sz="2652">
                <a:solidFill>
                  <a:schemeClr val="dk1"/>
                </a:solidFill>
                <a:latin typeface="Times New Roman"/>
                <a:ea typeface="Times New Roman"/>
                <a:cs typeface="Times New Roman"/>
                <a:sym typeface="Times New Roman"/>
              </a:rPr>
              <a:t>.</a:t>
            </a:r>
            <a:endParaRPr sz="2652">
              <a:solidFill>
                <a:schemeClr val="dk1"/>
              </a:solidFill>
              <a:latin typeface="Times New Roman"/>
              <a:ea typeface="Times New Roman"/>
              <a:cs typeface="Times New Roman"/>
              <a:sym typeface="Times New Roman"/>
            </a:endParaRPr>
          </a:p>
          <a:p>
            <a:pPr indent="-286320" lvl="1" marL="572640" marR="0" rtl="0" algn="l">
              <a:lnSpc>
                <a:spcPct val="150000"/>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Grave’s disease is an autoimmune disorder where antibodies</a:t>
            </a:r>
            <a:r>
              <a:rPr b="0" i="0" lang="en-US" sz="2652" u="none" cap="none" strike="noStrike">
                <a:solidFill>
                  <a:srgbClr val="980000"/>
                </a:solidFill>
                <a:latin typeface="Times New Roman"/>
                <a:ea typeface="Times New Roman"/>
                <a:cs typeface="Times New Roman"/>
                <a:sym typeface="Times New Roman"/>
              </a:rPr>
              <a:t> stimulate the TSH receptor</a:t>
            </a:r>
            <a:r>
              <a:rPr b="0" i="0" lang="en-US" sz="2652" u="none" cap="none" strike="noStrike">
                <a:solidFill>
                  <a:schemeClr val="dk1"/>
                </a:solidFill>
                <a:latin typeface="Times New Roman"/>
                <a:ea typeface="Times New Roman"/>
                <a:cs typeface="Times New Roman"/>
                <a:sym typeface="Times New Roman"/>
              </a:rPr>
              <a:t>, driving thyroid hormone synthesis and glandular growth. </a:t>
            </a:r>
            <a:endParaRPr b="0" i="0" sz="2652" u="none" cap="none" strike="noStrike">
              <a:solidFill>
                <a:schemeClr val="dk1"/>
              </a:solidFill>
              <a:latin typeface="Times New Roman"/>
              <a:ea typeface="Times New Roman"/>
              <a:cs typeface="Times New Roman"/>
              <a:sym typeface="Times New Roman"/>
            </a:endParaRPr>
          </a:p>
          <a:p>
            <a:pPr indent="-286320" lvl="1" marL="572640" marR="0" rtl="0" algn="l">
              <a:lnSpc>
                <a:spcPct val="150000"/>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SPECT imaging reveals a homogeneous and increased uptake across the gland.</a:t>
            </a:r>
            <a:endParaRPr b="0" i="0" sz="2652" u="none" cap="none" strike="noStrike">
              <a:solidFill>
                <a:schemeClr val="dk1"/>
              </a:solidFill>
              <a:latin typeface="Times New Roman"/>
              <a:ea typeface="Times New Roman"/>
              <a:cs typeface="Times New Roman"/>
              <a:sym typeface="Times New Roman"/>
            </a:endParaRPr>
          </a:p>
          <a:p>
            <a:pPr indent="0" lvl="0" marL="457200" marR="0" rtl="0" algn="l">
              <a:lnSpc>
                <a:spcPct val="150000"/>
              </a:lnSpc>
              <a:spcBef>
                <a:spcPts val="0"/>
              </a:spcBef>
              <a:spcAft>
                <a:spcPts val="0"/>
              </a:spcAft>
              <a:buNone/>
            </a:pPr>
            <a:r>
              <a:t/>
            </a:r>
            <a:endParaRPr sz="2652">
              <a:solidFill>
                <a:schemeClr val="dk1"/>
              </a:solidFill>
              <a:latin typeface="Times New Roman"/>
              <a:ea typeface="Times New Roman"/>
              <a:cs typeface="Times New Roman"/>
              <a:sym typeface="Times New Roman"/>
            </a:endParaRPr>
          </a:p>
          <a:p>
            <a:pPr indent="0" lvl="0" marL="457200" marR="0" rtl="0" algn="l">
              <a:lnSpc>
                <a:spcPct val="150000"/>
              </a:lnSpc>
              <a:spcBef>
                <a:spcPts val="0"/>
              </a:spcBef>
              <a:spcAft>
                <a:spcPts val="0"/>
              </a:spcAft>
              <a:buNone/>
            </a:pPr>
            <a:r>
              <a:t/>
            </a:r>
            <a:endParaRPr sz="2652">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1" lang="en-US" sz="2652">
                <a:latin typeface="Times"/>
                <a:ea typeface="Times"/>
                <a:cs typeface="Times"/>
                <a:sym typeface="Times"/>
              </a:rPr>
              <a:t>4)</a:t>
            </a:r>
            <a:r>
              <a:rPr b="1" lang="en-US" sz="2652">
                <a:solidFill>
                  <a:srgbClr val="980000"/>
                </a:solidFill>
                <a:latin typeface="Times"/>
                <a:ea typeface="Times"/>
                <a:cs typeface="Times"/>
                <a:sym typeface="Times"/>
              </a:rPr>
              <a:t> </a:t>
            </a:r>
            <a:r>
              <a:rPr b="1" i="0" lang="en-US" sz="2652" u="none" cap="none" strike="noStrike">
                <a:solidFill>
                  <a:srgbClr val="980000"/>
                </a:solidFill>
                <a:latin typeface="Times"/>
                <a:ea typeface="Times"/>
                <a:cs typeface="Times"/>
                <a:sym typeface="Times"/>
              </a:rPr>
              <a:t>Hyperfunctioning multinodular goitre ( MNG):</a:t>
            </a:r>
            <a:r>
              <a:rPr b="1" i="0" lang="en-US" sz="2652" u="none" cap="none" strike="noStrike">
                <a:solidFill>
                  <a:schemeClr val="dk1"/>
                </a:solidFill>
                <a:latin typeface="Times"/>
                <a:ea typeface="Times"/>
                <a:cs typeface="Times"/>
                <a:sym typeface="Times"/>
              </a:rPr>
              <a:t> </a:t>
            </a:r>
            <a:endParaRPr b="1" i="0" sz="2652" u="none" cap="none" strike="noStrike">
              <a:solidFill>
                <a:schemeClr val="dk1"/>
              </a:solidFill>
              <a:latin typeface="Times"/>
              <a:ea typeface="Times"/>
              <a:cs typeface="Times"/>
              <a:sym typeface="Times"/>
            </a:endParaRPr>
          </a:p>
          <a:p>
            <a:pPr indent="-286320" lvl="1" marL="572640" marR="0" rtl="0" algn="l">
              <a:lnSpc>
                <a:spcPct val="150000"/>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It develops from repeated cycles of thyroid cell growth and shrinkage, resulting in an </a:t>
            </a:r>
            <a:r>
              <a:rPr b="0" i="0" lang="en-US" sz="2652" u="none" cap="none" strike="noStrike">
                <a:solidFill>
                  <a:srgbClr val="980000"/>
                </a:solidFill>
                <a:latin typeface="Times New Roman"/>
                <a:ea typeface="Times New Roman"/>
                <a:cs typeface="Times New Roman"/>
                <a:sym typeface="Times New Roman"/>
              </a:rPr>
              <a:t>uneven enlargement </a:t>
            </a:r>
            <a:r>
              <a:rPr b="0" i="0" lang="en-US" sz="2652" u="none" cap="none" strike="noStrike">
                <a:solidFill>
                  <a:schemeClr val="dk1"/>
                </a:solidFill>
                <a:latin typeface="Times New Roman"/>
                <a:ea typeface="Times New Roman"/>
                <a:cs typeface="Times New Roman"/>
                <a:sym typeface="Times New Roman"/>
              </a:rPr>
              <a:t>of the thyroid gland. </a:t>
            </a:r>
            <a:endParaRPr b="0" i="0" sz="2652" u="none" cap="none" strike="noStrike">
              <a:solidFill>
                <a:schemeClr val="dk1"/>
              </a:solidFill>
              <a:latin typeface="Times New Roman"/>
              <a:ea typeface="Times New Roman"/>
              <a:cs typeface="Times New Roman"/>
              <a:sym typeface="Times New Roman"/>
            </a:endParaRPr>
          </a:p>
          <a:p>
            <a:pPr indent="-286320" lvl="1" marL="572640" marR="0" rtl="0" algn="l">
              <a:lnSpc>
                <a:spcPct val="150000"/>
              </a:lnSpc>
              <a:spcBef>
                <a:spcPts val="0"/>
              </a:spcBef>
              <a:spcAft>
                <a:spcPts val="0"/>
              </a:spcAft>
              <a:buClr>
                <a:schemeClr val="dk1"/>
              </a:buClr>
              <a:buSzPts val="2652"/>
              <a:buFont typeface="Arial"/>
              <a:buChar char="•"/>
            </a:pPr>
            <a:r>
              <a:rPr b="0" i="0" lang="en-US" sz="2652" u="none" cap="none" strike="noStrike">
                <a:solidFill>
                  <a:schemeClr val="dk1"/>
                </a:solidFill>
                <a:latin typeface="Times New Roman"/>
                <a:ea typeface="Times New Roman"/>
                <a:cs typeface="Times New Roman"/>
                <a:sym typeface="Times New Roman"/>
              </a:rPr>
              <a:t>This irregularity occurs because different thyroid cells respond differently to external factors like hormones.</a:t>
            </a:r>
            <a:endParaRPr>
              <a:solidFill>
                <a:schemeClr val="dk1"/>
              </a:solidFill>
            </a:endParaRPr>
          </a:p>
          <a:p>
            <a:pPr indent="0" lvl="0" marL="0" marR="0" rtl="0" algn="l">
              <a:lnSpc>
                <a:spcPct val="140007"/>
              </a:lnSpc>
              <a:spcBef>
                <a:spcPts val="0"/>
              </a:spcBef>
              <a:spcAft>
                <a:spcPts val="0"/>
              </a:spcAft>
              <a:buNone/>
            </a:pPr>
            <a:r>
              <a:t/>
            </a:r>
            <a:endParaRPr b="0" i="0" sz="2652" u="none" cap="none" strike="noStrike">
              <a:solidFill>
                <a:schemeClr val="dk1"/>
              </a:solidFill>
              <a:latin typeface="Times New Roman"/>
              <a:ea typeface="Times New Roman"/>
              <a:cs typeface="Times New Roman"/>
              <a:sym typeface="Times New Roman"/>
            </a:endParaRPr>
          </a:p>
        </p:txBody>
      </p:sp>
      <p:pic>
        <p:nvPicPr>
          <p:cNvPr id="165" name="Google Shape;165;g32f0aeac91d_0_19"/>
          <p:cNvPicPr preferRelativeResize="0"/>
          <p:nvPr/>
        </p:nvPicPr>
        <p:blipFill>
          <a:blip r:embed="rId3">
            <a:alphaModFix/>
          </a:blip>
          <a:stretch>
            <a:fillRect/>
          </a:stretch>
        </p:blipFill>
        <p:spPr>
          <a:xfrm>
            <a:off x="14062725" y="1435025"/>
            <a:ext cx="2793300" cy="2772770"/>
          </a:xfrm>
          <a:prstGeom prst="rect">
            <a:avLst/>
          </a:prstGeom>
          <a:noFill/>
          <a:ln cap="flat" cmpd="sng" w="28575">
            <a:solidFill>
              <a:srgbClr val="000000"/>
            </a:solidFill>
            <a:prstDash val="solid"/>
            <a:miter lim="8000"/>
            <a:headEnd len="sm" w="sm" type="none"/>
            <a:tailEnd len="sm" w="sm" type="none"/>
          </a:ln>
        </p:spPr>
      </p:pic>
      <p:sp>
        <p:nvSpPr>
          <p:cNvPr id="166" name="Google Shape;166;g32f0aeac91d_0_19"/>
          <p:cNvSpPr txBox="1"/>
          <p:nvPr/>
        </p:nvSpPr>
        <p:spPr>
          <a:xfrm>
            <a:off x="14062713" y="4335050"/>
            <a:ext cx="2793300" cy="582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US" sz="1200">
                <a:solidFill>
                  <a:srgbClr val="980000"/>
                </a:solidFill>
                <a:latin typeface="Times"/>
                <a:ea typeface="Times"/>
                <a:cs typeface="Times"/>
                <a:sym typeface="Times"/>
              </a:rPr>
              <a:t>Graves disease</a:t>
            </a:r>
            <a:endParaRPr sz="1200">
              <a:solidFill>
                <a:schemeClr val="dk1"/>
              </a:solidFill>
              <a:latin typeface="Calibri"/>
              <a:ea typeface="Calibri"/>
              <a:cs typeface="Calibri"/>
              <a:sym typeface="Calibri"/>
            </a:endParaRPr>
          </a:p>
        </p:txBody>
      </p:sp>
      <p:sp>
        <p:nvSpPr>
          <p:cNvPr id="167" name="Google Shape;167;g32f0aeac91d_0_1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68" name="Google Shape;168;g32f0aeac91d_0_19"/>
          <p:cNvPicPr preferRelativeResize="0"/>
          <p:nvPr/>
        </p:nvPicPr>
        <p:blipFill>
          <a:blip r:embed="rId4">
            <a:alphaModFix/>
          </a:blip>
          <a:stretch>
            <a:fillRect/>
          </a:stretch>
        </p:blipFill>
        <p:spPr>
          <a:xfrm>
            <a:off x="14062725" y="5426050"/>
            <a:ext cx="2856250" cy="2856250"/>
          </a:xfrm>
          <a:prstGeom prst="rect">
            <a:avLst/>
          </a:prstGeom>
          <a:noFill/>
          <a:ln cap="flat" cmpd="sng" w="28575">
            <a:solidFill>
              <a:srgbClr val="000000"/>
            </a:solidFill>
            <a:prstDash val="solid"/>
            <a:miter lim="8000"/>
            <a:headEnd len="sm" w="sm" type="none"/>
            <a:tailEnd len="sm" w="sm" type="none"/>
          </a:ln>
        </p:spPr>
      </p:pic>
      <p:sp>
        <p:nvSpPr>
          <p:cNvPr id="169" name="Google Shape;169;g32f0aeac91d_0_19"/>
          <p:cNvSpPr txBox="1"/>
          <p:nvPr/>
        </p:nvSpPr>
        <p:spPr>
          <a:xfrm>
            <a:off x="14094188" y="8608025"/>
            <a:ext cx="2793300" cy="582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US" sz="1200">
                <a:solidFill>
                  <a:srgbClr val="980000"/>
                </a:solidFill>
                <a:latin typeface="Times"/>
                <a:ea typeface="Times"/>
                <a:cs typeface="Times"/>
                <a:sym typeface="Times"/>
              </a:rPr>
              <a:t>Hyperfunctioning multinodular goitre</a:t>
            </a:r>
            <a:endParaRPr sz="12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9"/>
          <p:cNvSpPr txBox="1"/>
          <p:nvPr/>
        </p:nvSpPr>
        <p:spPr>
          <a:xfrm>
            <a:off x="495933" y="373326"/>
            <a:ext cx="16442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200" u="none" cap="none" strike="noStrike">
                <a:solidFill>
                  <a:srgbClr val="1255CC"/>
                </a:solidFill>
                <a:latin typeface="Hanuman"/>
                <a:ea typeface="Hanuman"/>
                <a:cs typeface="Hanuman"/>
                <a:sym typeface="Hanuman"/>
              </a:rPr>
              <a:t>Dataset</a:t>
            </a:r>
            <a:endParaRPr>
              <a:solidFill>
                <a:srgbClr val="1255CC"/>
              </a:solidFill>
            </a:endParaRPr>
          </a:p>
        </p:txBody>
      </p:sp>
      <p:cxnSp>
        <p:nvCxnSpPr>
          <p:cNvPr id="175" name="Google Shape;175;p9"/>
          <p:cNvCxnSpPr/>
          <p:nvPr/>
        </p:nvCxnSpPr>
        <p:spPr>
          <a:xfrm rot="10800000">
            <a:off x="495933" y="1365831"/>
            <a:ext cx="8221054" cy="0"/>
          </a:xfrm>
          <a:prstGeom prst="straightConnector1">
            <a:avLst/>
          </a:prstGeom>
          <a:noFill/>
          <a:ln cap="flat" cmpd="sng" w="19050">
            <a:solidFill>
              <a:srgbClr val="F9F7F0"/>
            </a:solidFill>
            <a:prstDash val="solid"/>
            <a:round/>
            <a:headEnd len="sm" w="sm" type="none"/>
            <a:tailEnd len="sm" w="sm" type="none"/>
          </a:ln>
        </p:spPr>
      </p:cxnSp>
      <p:pic>
        <p:nvPicPr>
          <p:cNvPr id="176" name="Google Shape;176;p9"/>
          <p:cNvPicPr preferRelativeResize="0"/>
          <p:nvPr/>
        </p:nvPicPr>
        <p:blipFill rotWithShape="1">
          <a:blip r:embed="rId3">
            <a:alphaModFix/>
          </a:blip>
          <a:srcRect b="0" l="0" r="0" t="0"/>
          <a:stretch/>
        </p:blipFill>
        <p:spPr>
          <a:xfrm>
            <a:off x="10625064" y="3570444"/>
            <a:ext cx="8163073" cy="5527944"/>
          </a:xfrm>
          <a:prstGeom prst="rect">
            <a:avLst/>
          </a:prstGeom>
          <a:noFill/>
          <a:ln cap="flat" cmpd="sng" w="9525">
            <a:solidFill>
              <a:schemeClr val="lt1"/>
            </a:solidFill>
            <a:prstDash val="solid"/>
            <a:round/>
            <a:headEnd len="sm" w="sm" type="none"/>
            <a:tailEnd len="sm" w="sm" type="none"/>
          </a:ln>
        </p:spPr>
      </p:pic>
      <p:sp>
        <p:nvSpPr>
          <p:cNvPr id="177" name="Google Shape;177;p9"/>
          <p:cNvSpPr/>
          <p:nvPr/>
        </p:nvSpPr>
        <p:spPr>
          <a:xfrm>
            <a:off x="12207509" y="610393"/>
            <a:ext cx="3663732" cy="2839491"/>
          </a:xfrm>
          <a:custGeom>
            <a:rect b="b" l="l" r="r" t="t"/>
            <a:pathLst>
              <a:path extrusionOk="0" h="2839491" w="3663732">
                <a:moveTo>
                  <a:pt x="0" y="0"/>
                </a:moveTo>
                <a:lnTo>
                  <a:pt x="3663732" y="0"/>
                </a:lnTo>
                <a:lnTo>
                  <a:pt x="3663732" y="2839491"/>
                </a:lnTo>
                <a:lnTo>
                  <a:pt x="0" y="2839491"/>
                </a:lnTo>
                <a:lnTo>
                  <a:pt x="0" y="0"/>
                </a:lnTo>
                <a:close/>
              </a:path>
            </a:pathLst>
          </a:custGeom>
          <a:blipFill rotWithShape="1">
            <a:blip r:embed="rId4">
              <a:alphaModFix/>
            </a:blip>
            <a:stretch>
              <a:fillRect b="0" l="0" r="0" t="0"/>
            </a:stretch>
          </a:blipFill>
          <a:ln>
            <a:noFill/>
          </a:ln>
        </p:spPr>
      </p:sp>
      <p:sp>
        <p:nvSpPr>
          <p:cNvPr id="178" name="Google Shape;178;p9"/>
          <p:cNvSpPr txBox="1"/>
          <p:nvPr/>
        </p:nvSpPr>
        <p:spPr>
          <a:xfrm>
            <a:off x="495925" y="1596400"/>
            <a:ext cx="10281600" cy="7786200"/>
          </a:xfrm>
          <a:prstGeom prst="rect">
            <a:avLst/>
          </a:prstGeom>
          <a:noFill/>
          <a:ln>
            <a:noFill/>
          </a:ln>
        </p:spPr>
        <p:txBody>
          <a:bodyPr anchorCtr="0" anchor="t" bIns="0" lIns="0" spcFirstLastPara="1" rIns="0" wrap="square" tIns="0">
            <a:spAutoFit/>
          </a:bodyPr>
          <a:lstStyle/>
          <a:p>
            <a:pPr indent="-234948" lvl="1" marL="431797" marR="0" rtl="0" algn="l">
              <a:lnSpc>
                <a:spcPct val="140020"/>
              </a:lnSpc>
              <a:spcBef>
                <a:spcPts val="0"/>
              </a:spcBef>
              <a:spcAft>
                <a:spcPts val="0"/>
              </a:spcAft>
              <a:buClr>
                <a:schemeClr val="dk1"/>
              </a:buClr>
              <a:buSzPts val="2299"/>
              <a:buFont typeface="Arial"/>
              <a:buChar char="•"/>
            </a:pPr>
            <a:r>
              <a:rPr b="0" i="0" lang="en-US" sz="2299" u="none" cap="none" strike="noStrike">
                <a:solidFill>
                  <a:schemeClr val="dk1"/>
                </a:solidFill>
                <a:latin typeface="Times New Roman"/>
                <a:ea typeface="Times New Roman"/>
                <a:cs typeface="Times New Roman"/>
                <a:sym typeface="Times New Roman"/>
              </a:rPr>
              <a:t>The collected raw dataset comprises approximately </a:t>
            </a:r>
            <a:r>
              <a:rPr b="1" i="0" lang="en-US" sz="2299" u="none" cap="none" strike="noStrike">
                <a:solidFill>
                  <a:srgbClr val="980000"/>
                </a:solidFill>
                <a:latin typeface="Times New Roman"/>
                <a:ea typeface="Times New Roman"/>
                <a:cs typeface="Times New Roman"/>
                <a:sym typeface="Times New Roman"/>
              </a:rPr>
              <a:t>325 unlabeled images</a:t>
            </a:r>
            <a:r>
              <a:rPr b="0" i="0" lang="en-US" sz="2299" u="none" cap="none" strike="noStrike">
                <a:solidFill>
                  <a:schemeClr val="dk1"/>
                </a:solidFill>
                <a:latin typeface="Times New Roman"/>
                <a:ea typeface="Times New Roman"/>
                <a:cs typeface="Times New Roman"/>
                <a:sym typeface="Times New Roman"/>
              </a:rPr>
              <a:t> obtained from various sources.</a:t>
            </a:r>
            <a:endParaRPr sz="1700">
              <a:solidFill>
                <a:schemeClr val="dk1"/>
              </a:solidFill>
            </a:endParaRPr>
          </a:p>
          <a:p>
            <a:pPr indent="0" lvl="0" marL="0" marR="0" rtl="0" algn="l">
              <a:lnSpc>
                <a:spcPct val="140020"/>
              </a:lnSpc>
              <a:spcBef>
                <a:spcPts val="0"/>
              </a:spcBef>
              <a:spcAft>
                <a:spcPts val="0"/>
              </a:spcAft>
              <a:buNone/>
            </a:pPr>
            <a:r>
              <a:rPr b="0" i="0" lang="en-US" sz="2299" u="none" cap="none" strike="noStrike">
                <a:solidFill>
                  <a:schemeClr val="dk1"/>
                </a:solidFill>
                <a:latin typeface="Times New Roman"/>
                <a:ea typeface="Times New Roman"/>
                <a:cs typeface="Times New Roman"/>
                <a:sym typeface="Times New Roman"/>
              </a:rPr>
              <a:t>       - T</a:t>
            </a:r>
            <a:r>
              <a:rPr b="1" i="0" lang="en-US" sz="2299" u="none" cap="none" strike="noStrike">
                <a:solidFill>
                  <a:schemeClr val="dk1"/>
                </a:solidFill>
                <a:latin typeface="Times New Roman"/>
                <a:ea typeface="Times New Roman"/>
                <a:cs typeface="Times New Roman"/>
                <a:sym typeface="Times New Roman"/>
              </a:rPr>
              <a:t>hyroid scan image dataset</a:t>
            </a:r>
            <a:r>
              <a:rPr b="0" i="0" lang="en-US" sz="2299" u="none" cap="none" strike="noStrike">
                <a:solidFill>
                  <a:schemeClr val="dk1"/>
                </a:solidFill>
                <a:latin typeface="Times New Roman"/>
                <a:ea typeface="Times New Roman"/>
                <a:cs typeface="Times New Roman"/>
                <a:sym typeface="Times New Roman"/>
              </a:rPr>
              <a:t> for the study of thyroid pathologies in adult patients</a:t>
            </a:r>
            <a:endParaRPr sz="1700">
              <a:solidFill>
                <a:schemeClr val="dk1"/>
              </a:solidFill>
            </a:endParaRPr>
          </a:p>
          <a:p>
            <a:pPr indent="0" lvl="0" marL="0" marR="0" rtl="0" algn="l">
              <a:lnSpc>
                <a:spcPct val="140020"/>
              </a:lnSpc>
              <a:spcBef>
                <a:spcPts val="0"/>
              </a:spcBef>
              <a:spcAft>
                <a:spcPts val="0"/>
              </a:spcAft>
              <a:buNone/>
            </a:pPr>
            <a:r>
              <a:rPr b="0" i="0" lang="en-US" sz="2299" u="none" cap="none" strike="noStrike">
                <a:solidFill>
                  <a:schemeClr val="dk1"/>
                </a:solidFill>
                <a:latin typeface="Times New Roman"/>
                <a:ea typeface="Times New Roman"/>
                <a:cs typeface="Times New Roman"/>
                <a:sym typeface="Times New Roman"/>
              </a:rPr>
              <a:t>       - GitHub repository (</a:t>
            </a:r>
            <a:r>
              <a:rPr b="0" i="0" lang="en-US" sz="2299" u="sng" cap="none" strike="noStrike">
                <a:solidFill>
                  <a:schemeClr val="dk1"/>
                </a:solidFill>
                <a:latin typeface="Times New Roman"/>
                <a:ea typeface="Times New Roman"/>
                <a:cs typeface="Times New Roman"/>
                <a:sym typeface="Times New Roman"/>
                <a:hlinkClick r:id="rId5">
                  <a:extLst>
                    <a:ext uri="{A12FA001-AC4F-418D-AE19-62706E023703}">
                      <ahyp:hlinkClr val="tx"/>
                    </a:ext>
                  </a:extLst>
                </a:hlinkClick>
              </a:rPr>
              <a:t>https://github.com/yongpi-scu/TPRNet/tree/main/data</a:t>
            </a:r>
            <a:r>
              <a:rPr b="0" i="0" lang="en-US" sz="2299" u="none" cap="none" strike="noStrike">
                <a:solidFill>
                  <a:schemeClr val="dk1"/>
                </a:solidFill>
                <a:latin typeface="Times New Roman"/>
                <a:ea typeface="Times New Roman"/>
                <a:cs typeface="Times New Roman"/>
                <a:sym typeface="Times New Roman"/>
              </a:rPr>
              <a:t>)</a:t>
            </a:r>
            <a:endParaRPr sz="1700">
              <a:solidFill>
                <a:schemeClr val="dk1"/>
              </a:solidFill>
            </a:endParaRPr>
          </a:p>
          <a:p>
            <a:pPr indent="-234948" lvl="1" marL="431797" marR="0" rtl="0" algn="l">
              <a:lnSpc>
                <a:spcPct val="140020"/>
              </a:lnSpc>
              <a:spcBef>
                <a:spcPts val="0"/>
              </a:spcBef>
              <a:spcAft>
                <a:spcPts val="0"/>
              </a:spcAft>
              <a:buClr>
                <a:schemeClr val="dk1"/>
              </a:buClr>
              <a:buSzPts val="2299"/>
              <a:buFont typeface="Arial"/>
              <a:buChar char="•"/>
            </a:pPr>
            <a:r>
              <a:rPr b="0" i="0" lang="en-US" sz="2299" u="none" cap="none" strike="noStrike">
                <a:solidFill>
                  <a:schemeClr val="dk1"/>
                </a:solidFill>
                <a:latin typeface="Times New Roman"/>
                <a:ea typeface="Times New Roman"/>
                <a:cs typeface="Times New Roman"/>
                <a:sym typeface="Times New Roman"/>
              </a:rPr>
              <a:t>images lack predefined labels, necessitating a labeling process before further analysis or model training.</a:t>
            </a:r>
            <a:endParaRPr sz="1700">
              <a:solidFill>
                <a:schemeClr val="dk1"/>
              </a:solidFill>
            </a:endParaRPr>
          </a:p>
          <a:p>
            <a:pPr indent="0" lvl="0" marL="0" marR="0" rtl="0" algn="l">
              <a:lnSpc>
                <a:spcPct val="140020"/>
              </a:lnSpc>
              <a:spcBef>
                <a:spcPts val="0"/>
              </a:spcBef>
              <a:spcAft>
                <a:spcPts val="0"/>
              </a:spcAft>
              <a:buNone/>
            </a:pPr>
            <a:r>
              <a:t/>
            </a:r>
            <a:endParaRPr b="0" i="0" sz="2299" u="none" cap="none" strike="noStrike">
              <a:solidFill>
                <a:schemeClr val="dk1"/>
              </a:solidFill>
              <a:latin typeface="Times New Roman"/>
              <a:ea typeface="Times New Roman"/>
              <a:cs typeface="Times New Roman"/>
              <a:sym typeface="Times New Roman"/>
            </a:endParaRPr>
          </a:p>
          <a:p>
            <a:pPr indent="-234948" lvl="1" marL="431797" marR="0" rtl="0" algn="l">
              <a:lnSpc>
                <a:spcPct val="140020"/>
              </a:lnSpc>
              <a:spcBef>
                <a:spcPts val="0"/>
              </a:spcBef>
              <a:spcAft>
                <a:spcPts val="0"/>
              </a:spcAft>
              <a:buClr>
                <a:schemeClr val="dk1"/>
              </a:buClr>
              <a:buSzPts val="2299"/>
              <a:buFont typeface="Arial"/>
              <a:buChar char="•"/>
            </a:pPr>
            <a:r>
              <a:rPr b="0" i="0" lang="en-US" sz="2299" u="none" cap="none" strike="noStrike">
                <a:solidFill>
                  <a:schemeClr val="dk1"/>
                </a:solidFill>
                <a:latin typeface="Times New Roman"/>
                <a:ea typeface="Times New Roman"/>
                <a:cs typeface="Times New Roman"/>
                <a:sym typeface="Times New Roman"/>
              </a:rPr>
              <a:t>The dataset was labeled by experienced radiologists to ensure accuracy and reliability.</a:t>
            </a:r>
            <a:endParaRPr sz="1700">
              <a:solidFill>
                <a:schemeClr val="dk1"/>
              </a:solidFill>
            </a:endParaRPr>
          </a:p>
          <a:p>
            <a:pPr indent="-234950" lvl="1" marL="431797" marR="0" rtl="0" algn="l">
              <a:lnSpc>
                <a:spcPct val="140020"/>
              </a:lnSpc>
              <a:spcBef>
                <a:spcPts val="0"/>
              </a:spcBef>
              <a:spcAft>
                <a:spcPts val="0"/>
              </a:spcAft>
              <a:buClr>
                <a:schemeClr val="dk1"/>
              </a:buClr>
              <a:buSzPts val="2299"/>
              <a:buFont typeface="Arial"/>
              <a:buChar char="•"/>
            </a:pPr>
            <a:r>
              <a:rPr b="0" i="0" lang="en-US" sz="2299" u="none" cap="none" strike="noStrike">
                <a:solidFill>
                  <a:schemeClr val="dk1"/>
                </a:solidFill>
                <a:latin typeface="Times New Roman"/>
                <a:ea typeface="Times New Roman"/>
                <a:cs typeface="Times New Roman"/>
                <a:sym typeface="Times New Roman"/>
              </a:rPr>
              <a:t>Some images contained incorrect scenes and were consequently </a:t>
            </a:r>
            <a:r>
              <a:rPr b="1" i="0" lang="en-US" sz="2299" u="none" cap="none" strike="noStrike">
                <a:solidFill>
                  <a:srgbClr val="980000"/>
                </a:solidFill>
                <a:latin typeface="Times New Roman"/>
                <a:ea typeface="Times New Roman"/>
                <a:cs typeface="Times New Roman"/>
                <a:sym typeface="Times New Roman"/>
              </a:rPr>
              <a:t>discarded</a:t>
            </a:r>
            <a:r>
              <a:rPr b="0" i="0" lang="en-US" sz="2299" u="none" cap="none" strike="noStrike">
                <a:solidFill>
                  <a:schemeClr val="dk1"/>
                </a:solidFill>
                <a:latin typeface="Times New Roman"/>
                <a:ea typeface="Times New Roman"/>
                <a:cs typeface="Times New Roman"/>
                <a:sym typeface="Times New Roman"/>
              </a:rPr>
              <a:t> from the dataset.</a:t>
            </a:r>
            <a:endParaRPr sz="1700">
              <a:solidFill>
                <a:schemeClr val="dk1"/>
              </a:solidFill>
            </a:endParaRPr>
          </a:p>
          <a:p>
            <a:pPr indent="-234950" lvl="1" marL="431797" marR="0" rtl="0" algn="l">
              <a:lnSpc>
                <a:spcPct val="140020"/>
              </a:lnSpc>
              <a:spcBef>
                <a:spcPts val="0"/>
              </a:spcBef>
              <a:spcAft>
                <a:spcPts val="0"/>
              </a:spcAft>
              <a:buClr>
                <a:schemeClr val="dk1"/>
              </a:buClr>
              <a:buSzPts val="2299"/>
              <a:buFont typeface="Arial"/>
              <a:buChar char="•"/>
            </a:pPr>
            <a:r>
              <a:rPr b="0" i="0" lang="en-US" sz="2299" u="none" cap="none" strike="noStrike">
                <a:solidFill>
                  <a:schemeClr val="dk1"/>
                </a:solidFill>
                <a:latin typeface="Times New Roman"/>
                <a:ea typeface="Times New Roman"/>
                <a:cs typeface="Times New Roman"/>
                <a:sym typeface="Times New Roman"/>
              </a:rPr>
              <a:t>The refined dataset consists of </a:t>
            </a:r>
            <a:r>
              <a:rPr b="1" i="0" lang="en-US" sz="2299" u="none" cap="none" strike="noStrike">
                <a:solidFill>
                  <a:srgbClr val="980000"/>
                </a:solidFill>
                <a:latin typeface="Times New Roman"/>
                <a:ea typeface="Times New Roman"/>
                <a:cs typeface="Times New Roman"/>
                <a:sym typeface="Times New Roman"/>
              </a:rPr>
              <a:t>220 labeled scans after the removal of incorrect scenes.</a:t>
            </a:r>
            <a:endParaRPr b="1" sz="1700">
              <a:solidFill>
                <a:srgbClr val="980000"/>
              </a:solidFill>
            </a:endParaRPr>
          </a:p>
          <a:p>
            <a:pPr indent="-234950" lvl="1" marL="431797" marR="0" rtl="0" algn="l">
              <a:lnSpc>
                <a:spcPct val="140020"/>
              </a:lnSpc>
              <a:spcBef>
                <a:spcPts val="0"/>
              </a:spcBef>
              <a:spcAft>
                <a:spcPts val="0"/>
              </a:spcAft>
              <a:buClr>
                <a:schemeClr val="dk1"/>
              </a:buClr>
              <a:buSzPts val="2299"/>
              <a:buFont typeface="Arial"/>
              <a:buChar char="•"/>
            </a:pPr>
            <a:r>
              <a:rPr b="0" i="0" lang="en-US" sz="2299" u="none" cap="none" strike="noStrike">
                <a:solidFill>
                  <a:schemeClr val="dk1"/>
                </a:solidFill>
                <a:latin typeface="Times New Roman"/>
                <a:ea typeface="Times New Roman"/>
                <a:cs typeface="Times New Roman"/>
                <a:sym typeface="Times New Roman"/>
              </a:rPr>
              <a:t>However, the dataset remains highly imbalanced. </a:t>
            </a:r>
            <a:endParaRPr b="0" i="0" sz="2299" u="none" cap="none" strike="noStrike">
              <a:solidFill>
                <a:schemeClr val="dk1"/>
              </a:solidFill>
              <a:latin typeface="Times New Roman"/>
              <a:ea typeface="Times New Roman"/>
              <a:cs typeface="Times New Roman"/>
              <a:sym typeface="Times New Roman"/>
            </a:endParaRPr>
          </a:p>
          <a:p>
            <a:pPr indent="-234950" lvl="1" marL="431797" marR="0" rtl="0" algn="l">
              <a:lnSpc>
                <a:spcPct val="140020"/>
              </a:lnSpc>
              <a:spcBef>
                <a:spcPts val="0"/>
              </a:spcBef>
              <a:spcAft>
                <a:spcPts val="0"/>
              </a:spcAft>
              <a:buClr>
                <a:schemeClr val="dk1"/>
              </a:buClr>
              <a:buSzPts val="2299"/>
              <a:buFont typeface="Arial"/>
              <a:buChar char="•"/>
            </a:pPr>
            <a:r>
              <a:rPr b="0" i="0" lang="en-US" sz="2299" u="none" cap="none" strike="noStrike">
                <a:solidFill>
                  <a:schemeClr val="dk1"/>
                </a:solidFill>
                <a:latin typeface="Times New Roman"/>
                <a:ea typeface="Times New Roman"/>
                <a:cs typeface="Times New Roman"/>
                <a:sym typeface="Times New Roman"/>
              </a:rPr>
              <a:t>T</a:t>
            </a:r>
            <a:r>
              <a:rPr b="1" i="0" lang="en-US" sz="2299" u="none" cap="none" strike="noStrike">
                <a:solidFill>
                  <a:schemeClr val="dk1"/>
                </a:solidFill>
                <a:latin typeface="Times New Roman"/>
                <a:ea typeface="Times New Roman"/>
                <a:cs typeface="Times New Roman"/>
                <a:sym typeface="Times New Roman"/>
              </a:rPr>
              <a:t>he majority class contains 123 images, while the minority </a:t>
            </a:r>
            <a:r>
              <a:rPr b="1" lang="en-US" sz="1700">
                <a:solidFill>
                  <a:schemeClr val="dk1"/>
                </a:solidFill>
              </a:rPr>
              <a:t> </a:t>
            </a:r>
            <a:r>
              <a:rPr b="1" i="0" lang="en-US" sz="2299" u="none" cap="none" strike="noStrike">
                <a:solidFill>
                  <a:schemeClr val="dk1"/>
                </a:solidFill>
                <a:latin typeface="Times New Roman"/>
                <a:ea typeface="Times New Roman"/>
                <a:cs typeface="Times New Roman"/>
                <a:sym typeface="Times New Roman"/>
              </a:rPr>
              <a:t>classes have between 20 and 40 scans each.</a:t>
            </a:r>
            <a:endParaRPr b="1" sz="17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